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22" r:id="rId1"/>
  </p:sldMasterIdLst>
  <p:notesMasterIdLst>
    <p:notesMasterId r:id="rId16"/>
  </p:notesMasterIdLst>
  <p:sldIdLst>
    <p:sldId id="256" r:id="rId2"/>
    <p:sldId id="402" r:id="rId3"/>
    <p:sldId id="403" r:id="rId4"/>
    <p:sldId id="404" r:id="rId5"/>
    <p:sldId id="405" r:id="rId6"/>
    <p:sldId id="398" r:id="rId7"/>
    <p:sldId id="406" r:id="rId8"/>
    <p:sldId id="408" r:id="rId9"/>
    <p:sldId id="407" r:id="rId10"/>
    <p:sldId id="409" r:id="rId11"/>
    <p:sldId id="412" r:id="rId12"/>
    <p:sldId id="411" r:id="rId13"/>
    <p:sldId id="410" r:id="rId14"/>
    <p:sldId id="413" r:id="rId15"/>
  </p:sldIdLst>
  <p:sldSz cx="9144000" cy="6858000" type="screen4x3"/>
  <p:notesSz cx="7315200" cy="9601200"/>
  <p:defaultTextStyle>
    <a:defPPr>
      <a:defRPr lang="en-US"/>
    </a:defPPr>
    <a:lvl1pPr algn="l"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39"/>
    <p:restoredTop sz="88974"/>
  </p:normalViewPr>
  <p:slideViewPr>
    <p:cSldViewPr snapToGrid="0">
      <p:cViewPr>
        <p:scale>
          <a:sx n="168" d="100"/>
          <a:sy n="168" d="100"/>
        </p:scale>
        <p:origin x="3760" y="832"/>
      </p:cViewPr>
      <p:guideLst>
        <p:guide orient="horz" pos="2160"/>
        <p:guide pos="2880"/>
      </p:guideLst>
    </p:cSldViewPr>
  </p:slideViewPr>
  <p:outlineViewPr>
    <p:cViewPr>
      <p:scale>
        <a:sx n="33" d="100"/>
        <a:sy n="33" d="100"/>
      </p:scale>
      <p:origin x="0" y="-11376"/>
    </p:cViewPr>
  </p:outlineViewPr>
  <p:notesTextViewPr>
    <p:cViewPr>
      <p:scale>
        <a:sx n="100" d="100"/>
        <a:sy n="100" d="100"/>
      </p:scale>
      <p:origin x="0" y="0"/>
    </p:cViewPr>
  </p:notesTextViewPr>
  <p:sorterViewPr>
    <p:cViewPr>
      <p:scale>
        <a:sx n="200" d="100"/>
        <a:sy n="2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6661" tIns="48331" rIns="96661" bIns="48331" rtlCol="0"/>
          <a:lstStyle>
            <a:lvl1pPr algn="l">
              <a:defRPr sz="1300">
                <a:ea typeface="+mn-ea"/>
                <a:cs typeface="+mn-cs"/>
              </a:defRPr>
            </a:lvl1pPr>
          </a:lstStyle>
          <a:p>
            <a:pPr>
              <a:defRPr/>
            </a:pPr>
            <a:endParaRPr lang="en-US"/>
          </a:p>
        </p:txBody>
      </p:sp>
      <p:sp>
        <p:nvSpPr>
          <p:cNvPr id="3" name="Date Placeholder 2"/>
          <p:cNvSpPr>
            <a:spLocks noGrp="1"/>
          </p:cNvSpPr>
          <p:nvPr>
            <p:ph type="dt" idx="1"/>
          </p:nvPr>
        </p:nvSpPr>
        <p:spPr>
          <a:xfrm>
            <a:off x="4143375" y="0"/>
            <a:ext cx="3170238" cy="479425"/>
          </a:xfrm>
          <a:prstGeom prst="rect">
            <a:avLst/>
          </a:prstGeom>
        </p:spPr>
        <p:txBody>
          <a:bodyPr vert="horz" wrap="square" lIns="96661" tIns="48331" rIns="96661" bIns="48331" numCol="1" anchor="t" anchorCtr="0" compatLnSpc="1">
            <a:prstTxWarp prst="textNoShape">
              <a:avLst/>
            </a:prstTxWarp>
          </a:bodyPr>
          <a:lstStyle>
            <a:lvl1pPr algn="r">
              <a:defRPr sz="1300">
                <a:cs typeface="+mn-cs"/>
              </a:defRPr>
            </a:lvl1pPr>
          </a:lstStyle>
          <a:p>
            <a:pPr>
              <a:defRPr/>
            </a:pPr>
            <a:fld id="{08B8D104-CA93-D843-AB7B-68C08F9CB178}" type="datetimeFigureOut">
              <a:rPr lang="en-US"/>
              <a:pPr>
                <a:defRPr/>
              </a:pPr>
              <a:t>1/17/23</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pPr lvl="0"/>
            <a:endParaRPr lang="en-US" noProof="0" dirty="0"/>
          </a:p>
        </p:txBody>
      </p:sp>
      <p:sp>
        <p:nvSpPr>
          <p:cNvPr id="5" name="Notes Placeholder 4"/>
          <p:cNvSpPr>
            <a:spLocks noGrp="1"/>
          </p:cNvSpPr>
          <p:nvPr>
            <p:ph type="body" sz="quarter" idx="3"/>
          </p:nvPr>
        </p:nvSpPr>
        <p:spPr>
          <a:xfrm>
            <a:off x="731838" y="4560888"/>
            <a:ext cx="5851525" cy="4319587"/>
          </a:xfrm>
          <a:prstGeom prst="rect">
            <a:avLst/>
          </a:prstGeom>
        </p:spPr>
        <p:txBody>
          <a:bodyPr vert="horz" lIns="96661" tIns="48331" rIns="96661" bIns="48331"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9120188"/>
            <a:ext cx="3170238" cy="479425"/>
          </a:xfrm>
          <a:prstGeom prst="rect">
            <a:avLst/>
          </a:prstGeom>
        </p:spPr>
        <p:txBody>
          <a:bodyPr vert="horz" lIns="96661" tIns="48331" rIns="96661" bIns="48331" rtlCol="0" anchor="b"/>
          <a:lstStyle>
            <a:lvl1pPr algn="l">
              <a:defRPr sz="1300">
                <a:ea typeface="+mn-ea"/>
                <a:cs typeface="+mn-cs"/>
              </a:defRPr>
            </a:lvl1pPr>
          </a:lstStyle>
          <a:p>
            <a:pPr>
              <a:defRPr/>
            </a:pPr>
            <a:endParaRPr lang="en-US"/>
          </a:p>
        </p:txBody>
      </p:sp>
      <p:sp>
        <p:nvSpPr>
          <p:cNvPr id="7" name="Slide Number Placeholder 6"/>
          <p:cNvSpPr>
            <a:spLocks noGrp="1"/>
          </p:cNvSpPr>
          <p:nvPr>
            <p:ph type="sldNum" sz="quarter" idx="5"/>
          </p:nvPr>
        </p:nvSpPr>
        <p:spPr>
          <a:xfrm>
            <a:off x="4143375" y="9120188"/>
            <a:ext cx="3170238" cy="479425"/>
          </a:xfrm>
          <a:prstGeom prst="rect">
            <a:avLst/>
          </a:prstGeom>
        </p:spPr>
        <p:txBody>
          <a:bodyPr vert="horz" wrap="square" lIns="96661" tIns="48331" rIns="96661" bIns="48331" numCol="1" anchor="b" anchorCtr="0" compatLnSpc="1">
            <a:prstTxWarp prst="textNoShape">
              <a:avLst/>
            </a:prstTxWarp>
          </a:bodyPr>
          <a:lstStyle>
            <a:lvl1pPr algn="r">
              <a:defRPr sz="1300">
                <a:cs typeface="+mn-cs"/>
              </a:defRPr>
            </a:lvl1pPr>
          </a:lstStyle>
          <a:p>
            <a:pPr>
              <a:defRPr/>
            </a:pPr>
            <a:fld id="{056B3191-58A9-5244-BB50-584CEBFA53C0}" type="slidenum">
              <a:rPr lang="en-US"/>
              <a:pPr>
                <a:defRPr/>
              </a:pPr>
              <a:t>‹#›</a:t>
            </a:fld>
            <a:endParaRPr lang="en-US"/>
          </a:p>
        </p:txBody>
      </p:sp>
    </p:spTree>
    <p:extLst>
      <p:ext uri="{BB962C8B-B14F-4D97-AF65-F5344CB8AC3E}">
        <p14:creationId xmlns:p14="http://schemas.microsoft.com/office/powerpoint/2010/main" val="385689386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056B3191-58A9-5244-BB50-584CEBFA53C0}" type="slidenum">
              <a:rPr lang="en-US" smtClean="0"/>
              <a:pPr>
                <a:defRPr/>
              </a:pPr>
              <a:t>1</a:t>
            </a:fld>
            <a:endParaRPr lang="en-US"/>
          </a:p>
        </p:txBody>
      </p:sp>
    </p:spTree>
    <p:extLst>
      <p:ext uri="{BB962C8B-B14F-4D97-AF65-F5344CB8AC3E}">
        <p14:creationId xmlns:p14="http://schemas.microsoft.com/office/powerpoint/2010/main" val="3015728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Conceptually, geophysical survey data requires two separate “measurement” constructs – one for the measurements obtained as part of the data acquisition, and a second for the measurement activity that produces the final “processed” result. The processed measurement construct is essentially identical to the existing DIGGS measurement except that the procedure component of a DIGGS measurement takes as input the results generated from data acquisition. Therefore, we can use the existing DIGGS measurement structure to carry processed geophysical survey results with some extensions to allow for linking processed measurements with data acquisition measurements through a new procedure type, and 2D and 3D geometry constructs for the geometries of processed results.</a:t>
            </a:r>
          </a:p>
          <a:p>
            <a:endParaRPr lang="en-US" dirty="0"/>
          </a:p>
          <a:p>
            <a:r>
              <a:rPr lang="en-US" dirty="0"/>
              <a:t>Data acquisition measurements requires building a new measurement object that will allow for associating the measurement procedure with multiple sensor readings and geometries, and including additional information on source locations relative to sensor readings.</a:t>
            </a:r>
          </a:p>
        </p:txBody>
      </p:sp>
      <p:sp>
        <p:nvSpPr>
          <p:cNvPr id="4" name="Slide Number Placeholder 3"/>
          <p:cNvSpPr>
            <a:spLocks noGrp="1"/>
          </p:cNvSpPr>
          <p:nvPr>
            <p:ph type="sldNum" sz="quarter" idx="5"/>
          </p:nvPr>
        </p:nvSpPr>
        <p:spPr/>
        <p:txBody>
          <a:bodyPr/>
          <a:lstStyle/>
          <a:p>
            <a:pPr>
              <a:defRPr/>
            </a:pPr>
            <a:fld id="{056B3191-58A9-5244-BB50-584CEBFA53C0}" type="slidenum">
              <a:rPr lang="en-US" smtClean="0"/>
              <a:pPr>
                <a:defRPr/>
              </a:pPr>
              <a:t>6</a:t>
            </a:fld>
            <a:endParaRPr lang="en-US"/>
          </a:p>
        </p:txBody>
      </p:sp>
    </p:spTree>
    <p:extLst>
      <p:ext uri="{BB962C8B-B14F-4D97-AF65-F5344CB8AC3E}">
        <p14:creationId xmlns:p14="http://schemas.microsoft.com/office/powerpoint/2010/main" val="5025459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5" name="Rectangle 4"/>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6" name="Rectangle 5"/>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7" name="Rectangle 6"/>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10" name="Rectangle 9"/>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useBgFill="1">
        <p:nvSpPr>
          <p:cNvPr id="11" name="Rounded Rectangle 10"/>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useBgFill="1">
        <p:nvSpPr>
          <p:cNvPr id="12" name="Rounded Rectangle 11"/>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13" name="Rectangle 12"/>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14" name="Rectangle 13"/>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15" name="Rectangle 14"/>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16" name="Rectangle 15"/>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pic>
        <p:nvPicPr>
          <p:cNvPr id="17" name="Picture 4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324600" y="6051550"/>
            <a:ext cx="2590800"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en-US"/>
              <a:t>Click to edit Master title style</a:t>
            </a:r>
          </a:p>
        </p:txBody>
      </p:sp>
      <p:sp>
        <p:nvSpPr>
          <p:cNvPr id="9" name="Subtitle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p>
        </p:txBody>
      </p:sp>
      <p:sp>
        <p:nvSpPr>
          <p:cNvPr id="18" name="Date Placeholder 27"/>
          <p:cNvSpPr>
            <a:spLocks noGrp="1"/>
          </p:cNvSpPr>
          <p:nvPr>
            <p:ph type="dt" sz="half" idx="10"/>
          </p:nvPr>
        </p:nvSpPr>
        <p:spPr>
          <a:xfrm>
            <a:off x="6705600" y="4206875"/>
            <a:ext cx="960438" cy="457200"/>
          </a:xfrm>
        </p:spPr>
        <p:txBody>
          <a:bodyPr/>
          <a:lstStyle>
            <a:lvl1pPr>
              <a:defRPr/>
            </a:lvl1pPr>
          </a:lstStyle>
          <a:p>
            <a:pPr>
              <a:defRPr/>
            </a:pPr>
            <a:fld id="{7D00B8E8-29EF-C049-A76A-9E365A4832F5}" type="datetimeFigureOut">
              <a:rPr lang="en-US"/>
              <a:pPr>
                <a:defRPr/>
              </a:pPr>
              <a:t>1/17/23</a:t>
            </a:fld>
            <a:endParaRPr lang="en-US"/>
          </a:p>
        </p:txBody>
      </p:sp>
      <p:sp>
        <p:nvSpPr>
          <p:cNvPr id="19" name="Footer Placeholder 16"/>
          <p:cNvSpPr>
            <a:spLocks noGrp="1"/>
          </p:cNvSpPr>
          <p:nvPr>
            <p:ph type="ftr" sz="quarter" idx="11"/>
          </p:nvPr>
        </p:nvSpPr>
        <p:spPr>
          <a:xfrm>
            <a:off x="5410200" y="4205288"/>
            <a:ext cx="1295400" cy="457200"/>
          </a:xfrm>
        </p:spPr>
        <p:txBody>
          <a:bodyPr/>
          <a:lstStyle>
            <a:lvl1pPr>
              <a:defRPr/>
            </a:lvl1pPr>
          </a:lstStyle>
          <a:p>
            <a:pPr>
              <a:defRPr/>
            </a:pPr>
            <a:endParaRPr lang="en-US"/>
          </a:p>
        </p:txBody>
      </p:sp>
      <p:sp>
        <p:nvSpPr>
          <p:cNvPr id="20" name="Slide Number Placeholder 28"/>
          <p:cNvSpPr>
            <a:spLocks noGrp="1"/>
          </p:cNvSpPr>
          <p:nvPr>
            <p:ph type="sldNum" sz="quarter" idx="12"/>
          </p:nvPr>
        </p:nvSpPr>
        <p:spPr>
          <a:xfrm>
            <a:off x="8320088" y="1588"/>
            <a:ext cx="747712" cy="365125"/>
          </a:xfrm>
        </p:spPr>
        <p:txBody>
          <a:bodyPr/>
          <a:lstStyle>
            <a:lvl1pPr>
              <a:defRPr>
                <a:solidFill>
                  <a:schemeClr val="bg1"/>
                </a:solidFill>
              </a:defRPr>
            </a:lvl1pPr>
          </a:lstStyle>
          <a:p>
            <a:pPr>
              <a:defRPr/>
            </a:pPr>
            <a:fld id="{5450928B-1CE5-FB4C-9E10-784A0D39993F}" type="slidenum">
              <a:rPr lang="en-US"/>
              <a:pPr>
                <a:defRPr/>
              </a:pPr>
              <a:t>‹#›</a:t>
            </a:fld>
            <a:endParaRPr lang="en-US"/>
          </a:p>
        </p:txBody>
      </p:sp>
    </p:spTree>
    <p:extLst>
      <p:ext uri="{BB962C8B-B14F-4D97-AF65-F5344CB8AC3E}">
        <p14:creationId xmlns:p14="http://schemas.microsoft.com/office/powerpoint/2010/main" val="110611586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p:cNvSpPr>
            <a:spLocks noGrp="1"/>
          </p:cNvSpPr>
          <p:nvPr>
            <p:ph type="dt" sz="half" idx="10"/>
          </p:nvPr>
        </p:nvSpPr>
        <p:spPr/>
        <p:txBody>
          <a:bodyPr/>
          <a:lstStyle>
            <a:lvl1pPr>
              <a:defRPr/>
            </a:lvl1pPr>
          </a:lstStyle>
          <a:p>
            <a:pPr>
              <a:defRPr/>
            </a:pPr>
            <a:fld id="{92F4CBFF-FB9B-9749-8319-65C1D0CA9BB2}" type="datetimeFigureOut">
              <a:rPr lang="en-US"/>
              <a:pPr>
                <a:defRPr/>
              </a:pPr>
              <a:t>1/17/23</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A12B2748-9FC4-0B42-A0D8-244DA1150666}" type="slidenum">
              <a:rPr lang="en-US"/>
              <a:pPr>
                <a:defRPr/>
              </a:pPr>
              <a:t>‹#›</a:t>
            </a:fld>
            <a:endParaRPr lang="en-US"/>
          </a:p>
        </p:txBody>
      </p:sp>
    </p:spTree>
    <p:extLst>
      <p:ext uri="{BB962C8B-B14F-4D97-AF65-F5344CB8AC3E}">
        <p14:creationId xmlns:p14="http://schemas.microsoft.com/office/powerpoint/2010/main" val="183050184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143000"/>
            <a:ext cx="62484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p:cNvSpPr>
            <a:spLocks noGrp="1"/>
          </p:cNvSpPr>
          <p:nvPr>
            <p:ph type="dt" sz="half" idx="10"/>
          </p:nvPr>
        </p:nvSpPr>
        <p:spPr/>
        <p:txBody>
          <a:bodyPr/>
          <a:lstStyle>
            <a:lvl1pPr>
              <a:defRPr/>
            </a:lvl1pPr>
          </a:lstStyle>
          <a:p>
            <a:pPr>
              <a:defRPr/>
            </a:pPr>
            <a:fld id="{D9DBDFD5-57A6-0D43-B3D4-EF0E87851156}" type="datetimeFigureOut">
              <a:rPr lang="en-US"/>
              <a:pPr>
                <a:defRPr/>
              </a:pPr>
              <a:t>1/17/23</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A268E2DC-BB8A-F142-92CA-418BF4EC495E}" type="slidenum">
              <a:rPr lang="en-US"/>
              <a:pPr>
                <a:defRPr/>
              </a:pPr>
              <a:t>‹#›</a:t>
            </a:fld>
            <a:endParaRPr lang="en-US"/>
          </a:p>
        </p:txBody>
      </p:sp>
    </p:spTree>
    <p:extLst>
      <p:ext uri="{BB962C8B-B14F-4D97-AF65-F5344CB8AC3E}">
        <p14:creationId xmlns:p14="http://schemas.microsoft.com/office/powerpoint/2010/main" val="245638487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dgm">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43000"/>
          </a:xfrm>
        </p:spPr>
        <p:txBody>
          <a:bodyPr/>
          <a:lstStyle/>
          <a:p>
            <a:r>
              <a:rPr lang="en-US"/>
              <a:t>Click to edit Master title style</a:t>
            </a:r>
          </a:p>
        </p:txBody>
      </p:sp>
      <p:sp>
        <p:nvSpPr>
          <p:cNvPr id="3" name="SmartArt Placeholder 2"/>
          <p:cNvSpPr>
            <a:spLocks noGrp="1"/>
          </p:cNvSpPr>
          <p:nvPr>
            <p:ph type="dgm" idx="1"/>
          </p:nvPr>
        </p:nvSpPr>
        <p:spPr>
          <a:xfrm>
            <a:off x="457200" y="1600200"/>
            <a:ext cx="8229600" cy="4530725"/>
          </a:xfrm>
        </p:spPr>
        <p:txBody>
          <a:bodyPr>
            <a:normAutofit/>
          </a:bodyPr>
          <a:lstStyle/>
          <a:p>
            <a:pPr lvl="0"/>
            <a:endParaRPr lang="en-US" noProof="0"/>
          </a:p>
        </p:txBody>
      </p:sp>
      <p:sp>
        <p:nvSpPr>
          <p:cNvPr id="4" name="Date Placeholder 3"/>
          <p:cNvSpPr>
            <a:spLocks noGrp="1"/>
          </p:cNvSpPr>
          <p:nvPr>
            <p:ph type="dt" sz="half" idx="10"/>
          </p:nvPr>
        </p:nvSpPr>
        <p:spPr>
          <a:xfrm>
            <a:off x="457200" y="6243638"/>
            <a:ext cx="2133600" cy="457200"/>
          </a:xfrm>
        </p:spPr>
        <p:txBody>
          <a:bodyPr/>
          <a:lstStyle>
            <a:lvl1pPr>
              <a:defRPr>
                <a:ea typeface="+mn-ea"/>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6243638"/>
            <a:ext cx="2133600" cy="457200"/>
          </a:xfrm>
        </p:spPr>
        <p:txBody>
          <a:bodyPr/>
          <a:lstStyle>
            <a:lvl1pPr>
              <a:defRPr/>
            </a:lvl1pPr>
          </a:lstStyle>
          <a:p>
            <a:pPr>
              <a:defRPr/>
            </a:pPr>
            <a:fld id="{EF028D18-69FE-7445-8A8B-01718B1C19F3}" type="slidenum">
              <a:rPr lang="en-US"/>
              <a:pPr>
                <a:defRPr/>
              </a:pPr>
              <a:t>‹#›</a:t>
            </a:fld>
            <a:endParaRPr lang="en-US"/>
          </a:p>
        </p:txBody>
      </p:sp>
    </p:spTree>
    <p:extLst>
      <p:ext uri="{BB962C8B-B14F-4D97-AF65-F5344CB8AC3E}">
        <p14:creationId xmlns:p14="http://schemas.microsoft.com/office/powerpoint/2010/main" val="194640515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324600" y="6051550"/>
            <a:ext cx="2590800"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443BF7DE-CB84-B44C-8F43-EFD25E24EDA0}" type="datetimeFigureOut">
              <a:rPr lang="en-US"/>
              <a:pPr>
                <a:defRPr/>
              </a:pPr>
              <a:t>1/17/23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AF0B13C-5506-5043-A074-E8ACE74B47E1}" type="slidenum">
              <a:rPr lang="en-US"/>
              <a:pPr>
                <a:defRPr/>
              </a:pPr>
              <a:t>‹#›</a:t>
            </a:fld>
            <a:endParaRPr lang="en-US"/>
          </a:p>
        </p:txBody>
      </p:sp>
    </p:spTree>
    <p:extLst>
      <p:ext uri="{BB962C8B-B14F-4D97-AF65-F5344CB8AC3E}">
        <p14:creationId xmlns:p14="http://schemas.microsoft.com/office/powerpoint/2010/main" val="184474009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4" name="Picture 19" descr="garland_logo"/>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1400" y="6096000"/>
            <a:ext cx="1595438" cy="60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20"/>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324600" y="6051550"/>
            <a:ext cx="2590800"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en-US"/>
              <a:t>Click to edit Master title style</a:t>
            </a:r>
          </a:p>
        </p:txBody>
      </p:sp>
      <p:sp>
        <p:nvSpPr>
          <p:cNvPr id="3" name="Text Placeholder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Click to edit Master text styles</a:t>
            </a:r>
          </a:p>
        </p:txBody>
      </p:sp>
      <p:sp>
        <p:nvSpPr>
          <p:cNvPr id="6" name="Date Placeholder 3"/>
          <p:cNvSpPr>
            <a:spLocks noGrp="1"/>
          </p:cNvSpPr>
          <p:nvPr>
            <p:ph type="dt" sz="half" idx="10"/>
          </p:nvPr>
        </p:nvSpPr>
        <p:spPr/>
        <p:txBody>
          <a:bodyPr/>
          <a:lstStyle>
            <a:lvl1pPr>
              <a:defRPr/>
            </a:lvl1pPr>
          </a:lstStyle>
          <a:p>
            <a:pPr>
              <a:defRPr/>
            </a:pPr>
            <a:fld id="{684508AF-7151-774C-B184-4EB6B57868D1}" type="datetimeFigureOut">
              <a:rPr lang="en-US"/>
              <a:pPr>
                <a:defRPr/>
              </a:pPr>
              <a:t>1/17/23</a:t>
            </a:fld>
            <a:endParaRPr lang="en-US"/>
          </a:p>
        </p:txBody>
      </p:sp>
      <p:sp>
        <p:nvSpPr>
          <p:cNvPr id="7" name="Footer Placeholder 4"/>
          <p:cNvSpPr>
            <a:spLocks noGrp="1"/>
          </p:cNvSpPr>
          <p:nvPr>
            <p:ph type="ftr" sz="quarter" idx="11"/>
          </p:nvPr>
        </p:nvSpPr>
        <p:spPr/>
        <p:txBody>
          <a:bodyPr/>
          <a:lstStyle>
            <a:lvl1pPr>
              <a:defRPr/>
            </a:lvl1pPr>
          </a:lstStyle>
          <a:p>
            <a:pPr>
              <a:defRPr/>
            </a:pPr>
            <a:endParaRPr lang="en-US"/>
          </a:p>
        </p:txBody>
      </p:sp>
      <p:sp>
        <p:nvSpPr>
          <p:cNvPr id="8" name="Slide Number Placeholder 5"/>
          <p:cNvSpPr>
            <a:spLocks noGrp="1"/>
          </p:cNvSpPr>
          <p:nvPr>
            <p:ph type="sldNum" sz="quarter" idx="12"/>
          </p:nvPr>
        </p:nvSpPr>
        <p:spPr/>
        <p:txBody>
          <a:bodyPr/>
          <a:lstStyle>
            <a:lvl1pPr>
              <a:defRPr/>
            </a:lvl1pPr>
          </a:lstStyle>
          <a:p>
            <a:pPr>
              <a:defRPr/>
            </a:pPr>
            <a:fld id="{CBE95AE6-5715-3544-A793-888452242643}" type="slidenum">
              <a:rPr lang="en-US"/>
              <a:pPr>
                <a:defRPr/>
              </a:pPr>
              <a:t>‹#›</a:t>
            </a:fld>
            <a:endParaRPr lang="en-US"/>
          </a:p>
        </p:txBody>
      </p:sp>
    </p:spTree>
    <p:extLst>
      <p:ext uri="{BB962C8B-B14F-4D97-AF65-F5344CB8AC3E}">
        <p14:creationId xmlns:p14="http://schemas.microsoft.com/office/powerpoint/2010/main" val="339210419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5" name="Picture 19" descr="garland_logo"/>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1400" y="6096000"/>
            <a:ext cx="1595438" cy="60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20"/>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324600" y="6051550"/>
            <a:ext cx="2590800"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4"/>
          <p:cNvSpPr>
            <a:spLocks noGrp="1"/>
          </p:cNvSpPr>
          <p:nvPr>
            <p:ph type="dt" sz="half" idx="10"/>
          </p:nvPr>
        </p:nvSpPr>
        <p:spPr/>
        <p:txBody>
          <a:bodyPr/>
          <a:lstStyle>
            <a:lvl1pPr>
              <a:defRPr/>
            </a:lvl1pPr>
          </a:lstStyle>
          <a:p>
            <a:pPr>
              <a:defRPr/>
            </a:pPr>
            <a:fld id="{C48A636C-46D4-504C-A266-53220153C81B}" type="datetimeFigureOut">
              <a:rPr lang="en-US"/>
              <a:pPr>
                <a:defRPr/>
              </a:pPr>
              <a:t>1/17/23</a:t>
            </a:fld>
            <a:endParaRPr lang="en-US"/>
          </a:p>
        </p:txBody>
      </p:sp>
      <p:sp>
        <p:nvSpPr>
          <p:cNvPr id="8" name="Footer Placeholder 5"/>
          <p:cNvSpPr>
            <a:spLocks noGrp="1"/>
          </p:cNvSpPr>
          <p:nvPr>
            <p:ph type="ftr" sz="quarter" idx="11"/>
          </p:nvPr>
        </p:nvSpPr>
        <p:spPr/>
        <p:txBody>
          <a:bodyPr/>
          <a:lstStyle>
            <a:lvl1pPr>
              <a:defRPr/>
            </a:lvl1pPr>
          </a:lstStyle>
          <a:p>
            <a:pPr>
              <a:defRPr/>
            </a:pPr>
            <a:endParaRPr lang="en-US"/>
          </a:p>
        </p:txBody>
      </p:sp>
      <p:sp>
        <p:nvSpPr>
          <p:cNvPr id="9" name="Slide Number Placeholder 6"/>
          <p:cNvSpPr>
            <a:spLocks noGrp="1"/>
          </p:cNvSpPr>
          <p:nvPr>
            <p:ph type="sldNum" sz="quarter" idx="12"/>
          </p:nvPr>
        </p:nvSpPr>
        <p:spPr/>
        <p:txBody>
          <a:bodyPr/>
          <a:lstStyle>
            <a:lvl1pPr>
              <a:defRPr/>
            </a:lvl1pPr>
          </a:lstStyle>
          <a:p>
            <a:pPr>
              <a:defRPr/>
            </a:pPr>
            <a:fld id="{4DB67AA0-EF90-B647-B199-4379533B9080}" type="slidenum">
              <a:rPr lang="en-US"/>
              <a:pPr>
                <a:defRPr/>
              </a:pPr>
              <a:t>‹#›</a:t>
            </a:fld>
            <a:endParaRPr lang="en-US"/>
          </a:p>
        </p:txBody>
      </p:sp>
    </p:spTree>
    <p:extLst>
      <p:ext uri="{BB962C8B-B14F-4D97-AF65-F5344CB8AC3E}">
        <p14:creationId xmlns:p14="http://schemas.microsoft.com/office/powerpoint/2010/main" val="1896521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7" descr="garland_logo"/>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1400" y="6096000"/>
            <a:ext cx="1595438" cy="60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20"/>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324600" y="6051550"/>
            <a:ext cx="2590800"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381000" y="1143000"/>
            <a:ext cx="8382000" cy="1069848"/>
          </a:xfrm>
        </p:spPr>
        <p:txBody>
          <a:bodyPr/>
          <a:lstStyle>
            <a:lvl1pPr>
              <a:defRPr sz="4000" b="0" i="0" cap="none" baseline="0"/>
            </a:lvl1pPr>
          </a:lstStyle>
          <a:p>
            <a:r>
              <a:rPr lang="en-US"/>
              <a:t>Click to edit Master title style</a:t>
            </a:r>
          </a:p>
        </p:txBody>
      </p:sp>
      <p:sp>
        <p:nvSpPr>
          <p:cNvPr id="3"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4"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5"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Date Placeholder 25"/>
          <p:cNvSpPr>
            <a:spLocks noGrp="1"/>
          </p:cNvSpPr>
          <p:nvPr>
            <p:ph type="dt" sz="half" idx="10"/>
          </p:nvPr>
        </p:nvSpPr>
        <p:spPr/>
        <p:txBody>
          <a:bodyPr/>
          <a:lstStyle>
            <a:lvl1pPr>
              <a:defRPr/>
            </a:lvl1pPr>
          </a:lstStyle>
          <a:p>
            <a:pPr>
              <a:defRPr/>
            </a:pPr>
            <a:fld id="{B4BB7742-2E9B-0A4B-A074-0B5E712CFF8E}" type="datetimeFigureOut">
              <a:rPr lang="en-US"/>
              <a:pPr>
                <a:defRPr/>
              </a:pPr>
              <a:t>1/17/23</a:t>
            </a:fld>
            <a:endParaRPr lang="en-US"/>
          </a:p>
        </p:txBody>
      </p:sp>
      <p:sp>
        <p:nvSpPr>
          <p:cNvPr id="10" name="Slide Number Placeholder 26"/>
          <p:cNvSpPr>
            <a:spLocks noGrp="1"/>
          </p:cNvSpPr>
          <p:nvPr>
            <p:ph type="sldNum" sz="quarter" idx="11"/>
          </p:nvPr>
        </p:nvSpPr>
        <p:spPr/>
        <p:txBody>
          <a:bodyPr/>
          <a:lstStyle>
            <a:lvl1pPr>
              <a:defRPr/>
            </a:lvl1pPr>
          </a:lstStyle>
          <a:p>
            <a:pPr>
              <a:defRPr/>
            </a:pPr>
            <a:fld id="{D1E03808-47C2-A241-9DC3-4EB4AF6CC449}" type="slidenum">
              <a:rPr lang="en-US"/>
              <a:pPr>
                <a:defRPr/>
              </a:pPr>
              <a:t>‹#›</a:t>
            </a:fld>
            <a:endParaRPr lang="en-US"/>
          </a:p>
        </p:txBody>
      </p:sp>
      <p:sp>
        <p:nvSpPr>
          <p:cNvPr id="11" name="Footer Placeholder 27"/>
          <p:cNvSpPr>
            <a:spLocks noGrp="1"/>
          </p:cNvSpPr>
          <p:nvPr>
            <p:ph type="ftr" sz="quarter" idx="12"/>
          </p:nvPr>
        </p:nvSpPr>
        <p:spPr/>
        <p:txBody>
          <a:bodyPr rtlCol="0"/>
          <a:lstStyle>
            <a:lvl1pPr>
              <a:defRPr/>
            </a:lvl1pPr>
          </a:lstStyle>
          <a:p>
            <a:pPr>
              <a:defRPr/>
            </a:pPr>
            <a:endParaRPr lang="en-US"/>
          </a:p>
        </p:txBody>
      </p:sp>
    </p:spTree>
    <p:extLst>
      <p:ext uri="{BB962C8B-B14F-4D97-AF65-F5344CB8AC3E}">
        <p14:creationId xmlns:p14="http://schemas.microsoft.com/office/powerpoint/2010/main" val="281056066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3" name="Picture 7" descr="garland_logo"/>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1400" y="6096000"/>
            <a:ext cx="1595438" cy="60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20"/>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324600" y="6051550"/>
            <a:ext cx="2590800"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457200" y="1143000"/>
            <a:ext cx="8229600" cy="1069848"/>
          </a:xfrm>
        </p:spPr>
        <p:txBody>
          <a:bodyPr/>
          <a:lstStyle>
            <a:lvl1pPr>
              <a:defRPr sz="4000">
                <a:solidFill>
                  <a:schemeClr val="tx2"/>
                </a:solidFill>
              </a:defRPr>
            </a:lvl1pPr>
          </a:lstStyle>
          <a:p>
            <a:r>
              <a:rPr lang="en-US"/>
              <a:t>Click to edit Master title style</a:t>
            </a:r>
          </a:p>
        </p:txBody>
      </p:sp>
      <p:sp>
        <p:nvSpPr>
          <p:cNvPr id="5" name="Date Placeholder 2"/>
          <p:cNvSpPr>
            <a:spLocks noGrp="1"/>
          </p:cNvSpPr>
          <p:nvPr>
            <p:ph type="dt" sz="half" idx="10"/>
          </p:nvPr>
        </p:nvSpPr>
        <p:spPr>
          <a:xfrm>
            <a:off x="6583363" y="612775"/>
            <a:ext cx="957262" cy="457200"/>
          </a:xfrm>
        </p:spPr>
        <p:txBody>
          <a:bodyPr/>
          <a:lstStyle>
            <a:lvl1pPr>
              <a:defRPr/>
            </a:lvl1pPr>
          </a:lstStyle>
          <a:p>
            <a:pPr>
              <a:defRPr/>
            </a:pPr>
            <a:fld id="{E1AC82BD-CB1F-BC41-9B01-571E1FEFCBE4}" type="datetimeFigureOut">
              <a:rPr lang="en-US"/>
              <a:pPr>
                <a:defRPr/>
              </a:pPr>
              <a:t>1/17/23</a:t>
            </a:fld>
            <a:endParaRPr lang="en-US"/>
          </a:p>
        </p:txBody>
      </p:sp>
      <p:sp>
        <p:nvSpPr>
          <p:cNvPr id="6" name="Footer Placeholder 3"/>
          <p:cNvSpPr>
            <a:spLocks noGrp="1"/>
          </p:cNvSpPr>
          <p:nvPr>
            <p:ph type="ftr" sz="quarter" idx="11"/>
          </p:nvPr>
        </p:nvSpPr>
        <p:spPr/>
        <p:txBody>
          <a:bodyPr/>
          <a:lstStyle>
            <a:lvl1pPr>
              <a:defRPr/>
            </a:lvl1pPr>
          </a:lstStyle>
          <a:p>
            <a:pPr>
              <a:defRPr/>
            </a:pPr>
            <a:endParaRPr lang="en-US"/>
          </a:p>
        </p:txBody>
      </p:sp>
      <p:sp>
        <p:nvSpPr>
          <p:cNvPr id="7" name="Slide Number Placeholder 4"/>
          <p:cNvSpPr>
            <a:spLocks noGrp="1"/>
          </p:cNvSpPr>
          <p:nvPr>
            <p:ph type="sldNum" sz="quarter" idx="12"/>
          </p:nvPr>
        </p:nvSpPr>
        <p:spPr/>
        <p:txBody>
          <a:bodyPr/>
          <a:lstStyle>
            <a:lvl1pPr>
              <a:defRPr/>
            </a:lvl1pPr>
          </a:lstStyle>
          <a:p>
            <a:pPr>
              <a:defRPr/>
            </a:pPr>
            <a:fld id="{33074054-4BD5-D64B-BBC3-383F2D5250DF}" type="slidenum">
              <a:rPr lang="en-US"/>
              <a:pPr>
                <a:defRPr/>
              </a:pPr>
              <a:t>‹#›</a:t>
            </a:fld>
            <a:endParaRPr lang="en-US"/>
          </a:p>
        </p:txBody>
      </p:sp>
    </p:spTree>
    <p:extLst>
      <p:ext uri="{BB962C8B-B14F-4D97-AF65-F5344CB8AC3E}">
        <p14:creationId xmlns:p14="http://schemas.microsoft.com/office/powerpoint/2010/main" val="426761816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7" descr="garland_logo"/>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1400" y="6096000"/>
            <a:ext cx="1595438" cy="60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0"/>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485964" y="6066220"/>
            <a:ext cx="2590800"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 name="Date Placeholder 1"/>
          <p:cNvSpPr>
            <a:spLocks noGrp="1"/>
          </p:cNvSpPr>
          <p:nvPr>
            <p:ph type="dt" sz="half" idx="10"/>
          </p:nvPr>
        </p:nvSpPr>
        <p:spPr/>
        <p:txBody>
          <a:bodyPr/>
          <a:lstStyle>
            <a:lvl1pPr>
              <a:defRPr/>
            </a:lvl1pPr>
          </a:lstStyle>
          <a:p>
            <a:pPr>
              <a:defRPr/>
            </a:pPr>
            <a:fld id="{9B70B43F-2727-B844-8FDC-6A382FC0E023}" type="datetimeFigureOut">
              <a:rPr lang="en-US"/>
              <a:pPr>
                <a:defRPr/>
              </a:pPr>
              <a:t>1/17/23</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3"/>
          <p:cNvSpPr>
            <a:spLocks noGrp="1"/>
          </p:cNvSpPr>
          <p:nvPr>
            <p:ph type="sldNum" sz="quarter" idx="12"/>
          </p:nvPr>
        </p:nvSpPr>
        <p:spPr/>
        <p:txBody>
          <a:bodyPr/>
          <a:lstStyle>
            <a:lvl1pPr>
              <a:defRPr/>
            </a:lvl1pPr>
          </a:lstStyle>
          <a:p>
            <a:pPr>
              <a:defRPr/>
            </a:pPr>
            <a:fld id="{6F5A6C12-16C7-0A40-8E0C-83543284CE07}" type="slidenum">
              <a:rPr lang="en-US"/>
              <a:pPr>
                <a:defRPr/>
              </a:pPr>
              <a:t>‹#›</a:t>
            </a:fld>
            <a:endParaRPr lang="en-US"/>
          </a:p>
        </p:txBody>
      </p:sp>
    </p:spTree>
    <p:extLst>
      <p:ext uri="{BB962C8B-B14F-4D97-AF65-F5344CB8AC3E}">
        <p14:creationId xmlns:p14="http://schemas.microsoft.com/office/powerpoint/2010/main" val="250276780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5" name="Picture 19" descr="garland_logo"/>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91400" y="6096000"/>
            <a:ext cx="1595438" cy="60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5353496" y="1101970"/>
            <a:ext cx="3383280" cy="877824"/>
          </a:xfrm>
        </p:spPr>
        <p:txBody>
          <a:bodyPr anchor="b"/>
          <a:lstStyle>
            <a:lvl1pPr algn="l">
              <a:buNone/>
              <a:defRPr sz="1800" b="1"/>
            </a:lvl1pPr>
          </a:lstStyle>
          <a:p>
            <a:r>
              <a:rPr lang="en-US"/>
              <a:t>Click to edit Master title style</a:t>
            </a:r>
          </a:p>
        </p:txBody>
      </p:sp>
      <p:sp>
        <p:nvSpPr>
          <p:cNvPr id="3" name="Text Placeholder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en-US"/>
              <a:t>Click to edit Master text styles</a:t>
            </a:r>
          </a:p>
        </p:txBody>
      </p:sp>
      <p:sp>
        <p:nvSpPr>
          <p:cNvPr id="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4"/>
          <p:cNvSpPr>
            <a:spLocks noGrp="1"/>
          </p:cNvSpPr>
          <p:nvPr>
            <p:ph type="dt" sz="half" idx="10"/>
          </p:nvPr>
        </p:nvSpPr>
        <p:spPr/>
        <p:txBody>
          <a:bodyPr/>
          <a:lstStyle>
            <a:lvl1pPr>
              <a:defRPr/>
            </a:lvl1pPr>
          </a:lstStyle>
          <a:p>
            <a:pPr>
              <a:defRPr/>
            </a:pPr>
            <a:fld id="{7C6F82EE-6A3E-0A4B-A3B9-86A041D58406}" type="datetimeFigureOut">
              <a:rPr lang="en-US"/>
              <a:pPr>
                <a:defRPr/>
              </a:pPr>
              <a:t>1/17/23</a:t>
            </a:fld>
            <a:endParaRPr lang="en-US"/>
          </a:p>
        </p:txBody>
      </p:sp>
      <p:sp>
        <p:nvSpPr>
          <p:cNvPr id="7" name="Footer Placeholder 5"/>
          <p:cNvSpPr>
            <a:spLocks noGrp="1"/>
          </p:cNvSpPr>
          <p:nvPr>
            <p:ph type="ftr" sz="quarter" idx="11"/>
          </p:nvPr>
        </p:nvSpPr>
        <p:spPr/>
        <p:txBody>
          <a:bodyPr/>
          <a:lstStyle>
            <a:lvl1pPr>
              <a:defRPr/>
            </a:lvl1pPr>
          </a:lstStyle>
          <a:p>
            <a:pPr>
              <a:defRPr/>
            </a:pPr>
            <a:endParaRPr lang="en-US"/>
          </a:p>
        </p:txBody>
      </p:sp>
      <p:sp>
        <p:nvSpPr>
          <p:cNvPr id="8" name="Slide Number Placeholder 6"/>
          <p:cNvSpPr>
            <a:spLocks noGrp="1"/>
          </p:cNvSpPr>
          <p:nvPr>
            <p:ph type="sldNum" sz="quarter" idx="12"/>
          </p:nvPr>
        </p:nvSpPr>
        <p:spPr/>
        <p:txBody>
          <a:bodyPr/>
          <a:lstStyle>
            <a:lvl1pPr>
              <a:defRPr/>
            </a:lvl1pPr>
          </a:lstStyle>
          <a:p>
            <a:pPr>
              <a:defRPr/>
            </a:pPr>
            <a:fld id="{03FE3DBA-BD2D-7349-ACF0-AD49A962F238}" type="slidenum">
              <a:rPr lang="en-US"/>
              <a:pPr>
                <a:defRPr/>
              </a:pPr>
              <a:t>‹#›</a:t>
            </a:fld>
            <a:endParaRPr lang="en-US"/>
          </a:p>
        </p:txBody>
      </p:sp>
    </p:spTree>
    <p:extLst>
      <p:ext uri="{BB962C8B-B14F-4D97-AF65-F5344CB8AC3E}">
        <p14:creationId xmlns:p14="http://schemas.microsoft.com/office/powerpoint/2010/main" val="321578764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en-US"/>
              <a:t>Click to edit Master title style</a:t>
            </a:r>
          </a:p>
        </p:txBody>
      </p:sp>
      <p:sp>
        <p:nvSpPr>
          <p:cNvPr id="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en-US"/>
              <a:t>Click to edit Master text styles</a:t>
            </a:r>
          </a:p>
        </p:txBody>
      </p:sp>
      <p:sp>
        <p:nvSpPr>
          <p:cNvPr id="5" name="Date Placeholder 13"/>
          <p:cNvSpPr>
            <a:spLocks noGrp="1"/>
          </p:cNvSpPr>
          <p:nvPr>
            <p:ph type="dt" sz="half" idx="10"/>
          </p:nvPr>
        </p:nvSpPr>
        <p:spPr/>
        <p:txBody>
          <a:bodyPr/>
          <a:lstStyle>
            <a:lvl1pPr>
              <a:defRPr/>
            </a:lvl1pPr>
          </a:lstStyle>
          <a:p>
            <a:pPr>
              <a:defRPr/>
            </a:pPr>
            <a:fld id="{3F7063AA-3D69-4E4B-9E2C-002C1AFE2A18}" type="datetimeFigureOut">
              <a:rPr lang="en-US"/>
              <a:pPr>
                <a:defRPr/>
              </a:pPr>
              <a:t>1/17/23</a:t>
            </a:fld>
            <a:endParaRPr lang="en-US"/>
          </a:p>
        </p:txBody>
      </p:sp>
      <p:sp>
        <p:nvSpPr>
          <p:cNvPr id="6" name="Footer Placeholder 2"/>
          <p:cNvSpPr>
            <a:spLocks noGrp="1"/>
          </p:cNvSpPr>
          <p:nvPr>
            <p:ph type="ftr" sz="quarter" idx="11"/>
          </p:nvPr>
        </p:nvSpPr>
        <p:spPr/>
        <p:txBody>
          <a:bodyPr/>
          <a:lstStyle>
            <a:lvl1pPr>
              <a:defRPr/>
            </a:lvl1pPr>
          </a:lstStyle>
          <a:p>
            <a:pPr>
              <a:defRPr/>
            </a:pPr>
            <a:endParaRPr lang="en-US"/>
          </a:p>
        </p:txBody>
      </p:sp>
      <p:sp>
        <p:nvSpPr>
          <p:cNvPr id="7" name="Slide Number Placeholder 22"/>
          <p:cNvSpPr>
            <a:spLocks noGrp="1"/>
          </p:cNvSpPr>
          <p:nvPr>
            <p:ph type="sldNum" sz="quarter" idx="12"/>
          </p:nvPr>
        </p:nvSpPr>
        <p:spPr/>
        <p:txBody>
          <a:bodyPr/>
          <a:lstStyle>
            <a:lvl1pPr>
              <a:defRPr/>
            </a:lvl1pPr>
          </a:lstStyle>
          <a:p>
            <a:pPr>
              <a:defRPr/>
            </a:pPr>
            <a:fld id="{658E4B1B-DAA8-1D49-864B-E1B358C63D2B}" type="slidenum">
              <a:rPr lang="en-US"/>
              <a:pPr>
                <a:defRPr/>
              </a:pPr>
              <a:t>‹#›</a:t>
            </a:fld>
            <a:endParaRPr lang="en-US"/>
          </a:p>
        </p:txBody>
      </p:sp>
    </p:spTree>
    <p:extLst>
      <p:ext uri="{BB962C8B-B14F-4D97-AF65-F5344CB8AC3E}">
        <p14:creationId xmlns:p14="http://schemas.microsoft.com/office/powerpoint/2010/main" val="285112889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29" name="Rectangle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30" name="Rectangle 29"/>
          <p:cNvSpPr/>
          <p:nvPr/>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31" name="Rectangle 30"/>
          <p:cNvSpPr/>
          <p:nvPr/>
        </p:nvSpPr>
        <p:spPr>
          <a:xfrm flipV="1">
            <a:off x="5410200" y="360363"/>
            <a:ext cx="37338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32" name="Rectangle 31"/>
          <p:cNvSpPr/>
          <p:nvPr/>
        </p:nvSpPr>
        <p:spPr>
          <a:xfrm flipV="1">
            <a:off x="5410200" y="439738"/>
            <a:ext cx="37338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useBgFill="1">
        <p:nvSpPr>
          <p:cNvPr id="33" name="Rounded Rectangle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useBgFill="1">
        <p:nvSpPr>
          <p:cNvPr id="34" name="Rounded Rectangle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35" name="Rectangle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36" name="Rectangle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37" name="Rectangle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38" name="Rectangle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39" name="Rectangle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a:p>
        </p:txBody>
      </p:sp>
      <p:sp>
        <p:nvSpPr>
          <p:cNvPr id="40" name="Rectangle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1039" name="Title Placeholder 21"/>
          <p:cNvSpPr>
            <a:spLocks noGrp="1"/>
          </p:cNvSpPr>
          <p:nvPr>
            <p:ph type="title"/>
          </p:nvPr>
        </p:nvSpPr>
        <p:spPr bwMode="auto">
          <a:xfrm>
            <a:off x="457200" y="1143000"/>
            <a:ext cx="8229600" cy="10668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40" name="Text Placeholder 12"/>
          <p:cNvSpPr>
            <a:spLocks noGrp="1"/>
          </p:cNvSpPr>
          <p:nvPr>
            <p:ph type="body" idx="1"/>
          </p:nvPr>
        </p:nvSpPr>
        <p:spPr bwMode="auto">
          <a:xfrm>
            <a:off x="457200" y="2249488"/>
            <a:ext cx="8229600" cy="432435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Date Placeholder 13"/>
          <p:cNvSpPr>
            <a:spLocks noGrp="1"/>
          </p:cNvSpPr>
          <p:nvPr>
            <p:ph type="dt" sz="half" idx="2"/>
          </p:nvPr>
        </p:nvSpPr>
        <p:spPr>
          <a:xfrm>
            <a:off x="6586538" y="612775"/>
            <a:ext cx="957262" cy="457200"/>
          </a:xfrm>
          <a:prstGeom prst="rect">
            <a:avLst/>
          </a:prstGeom>
        </p:spPr>
        <p:txBody>
          <a:bodyPr vert="horz" wrap="square" lIns="91440" tIns="45720" rIns="91440" bIns="45720" numCol="1" anchor="t" anchorCtr="0" compatLnSpc="1">
            <a:prstTxWarp prst="textNoShape">
              <a:avLst/>
            </a:prstTxWarp>
          </a:bodyPr>
          <a:lstStyle>
            <a:lvl1pPr>
              <a:defRPr sz="800">
                <a:solidFill>
                  <a:schemeClr val="accent2"/>
                </a:solidFill>
                <a:cs typeface="+mn-cs"/>
              </a:defRPr>
            </a:lvl1pPr>
          </a:lstStyle>
          <a:p>
            <a:pPr>
              <a:defRPr/>
            </a:pPr>
            <a:fld id="{E9F27634-3EAE-B341-B566-B943601C9202}" type="datetimeFigureOut">
              <a:rPr lang="en-US"/>
              <a:pPr>
                <a:defRPr/>
              </a:pPr>
              <a:t>1/17/23</a:t>
            </a:fld>
            <a:endParaRPr lang="en-US"/>
          </a:p>
        </p:txBody>
      </p:sp>
      <p:sp>
        <p:nvSpPr>
          <p:cNvPr id="3" name="Footer Placeholder 2"/>
          <p:cNvSpPr>
            <a:spLocks noGrp="1"/>
          </p:cNvSpPr>
          <p:nvPr>
            <p:ph type="ftr" sz="quarter" idx="3"/>
          </p:nvPr>
        </p:nvSpPr>
        <p:spPr>
          <a:xfrm>
            <a:off x="5257800" y="612775"/>
            <a:ext cx="1325563" cy="457200"/>
          </a:xfrm>
          <a:prstGeom prst="rect">
            <a:avLst/>
          </a:prstGeom>
        </p:spPr>
        <p:txBody>
          <a:bodyPr vert="horz"/>
          <a:lstStyle>
            <a:lvl1pPr algn="r" eaLnBrk="1" latinLnBrk="0" hangingPunct="1">
              <a:defRPr kumimoji="0" sz="800">
                <a:solidFill>
                  <a:schemeClr val="accent2"/>
                </a:solidFill>
                <a:ea typeface="+mn-ea"/>
                <a:cs typeface="+mn-cs"/>
              </a:defRPr>
            </a:lvl1pPr>
          </a:lstStyle>
          <a:p>
            <a:pPr>
              <a:defRPr/>
            </a:pPr>
            <a:endParaRPr lang="en-US"/>
          </a:p>
        </p:txBody>
      </p:sp>
      <p:sp>
        <p:nvSpPr>
          <p:cNvPr id="23" name="Slide Number Placeholder 22"/>
          <p:cNvSpPr>
            <a:spLocks noGrp="1"/>
          </p:cNvSpPr>
          <p:nvPr>
            <p:ph type="sldNum" sz="quarter" idx="4"/>
          </p:nvPr>
        </p:nvSpPr>
        <p:spPr>
          <a:xfrm>
            <a:off x="8174038" y="1588"/>
            <a:ext cx="762000" cy="366712"/>
          </a:xfrm>
          <a:prstGeom prst="rect">
            <a:avLst/>
          </a:prstGeom>
        </p:spPr>
        <p:txBody>
          <a:bodyPr vert="horz" wrap="square" lIns="91440" tIns="45720" rIns="91440" bIns="45720" numCol="1" anchor="b" anchorCtr="0" compatLnSpc="1">
            <a:prstTxWarp prst="textNoShape">
              <a:avLst/>
            </a:prstTxWarp>
          </a:bodyPr>
          <a:lstStyle>
            <a:lvl1pPr algn="r">
              <a:defRPr>
                <a:solidFill>
                  <a:srgbClr val="FFFFFF"/>
                </a:solidFill>
                <a:cs typeface="+mn-cs"/>
              </a:defRPr>
            </a:lvl1pPr>
          </a:lstStyle>
          <a:p>
            <a:pPr>
              <a:defRPr/>
            </a:pPr>
            <a:fld id="{673950BA-ACE9-B644-B457-CE2EDD6A8EC5}"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4210" r:id="rId1"/>
    <p:sldLayoutId id="2147484211" r:id="rId2"/>
    <p:sldLayoutId id="2147484212" r:id="rId3"/>
    <p:sldLayoutId id="2147484213" r:id="rId4"/>
    <p:sldLayoutId id="2147484214" r:id="rId5"/>
    <p:sldLayoutId id="2147484215" r:id="rId6"/>
    <p:sldLayoutId id="2147484216" r:id="rId7"/>
    <p:sldLayoutId id="2147484217" r:id="rId8"/>
    <p:sldLayoutId id="2147484207" r:id="rId9"/>
    <p:sldLayoutId id="2147484208" r:id="rId10"/>
    <p:sldLayoutId id="2147484209" r:id="rId11"/>
    <p:sldLayoutId id="2147484218" r:id="rId12"/>
  </p:sldLayoutIdLst>
  <p:transition>
    <p:fade/>
  </p:transition>
  <p:txStyles>
    <p:titleStyle>
      <a:lvl1pPr algn="l" rtl="0" eaLnBrk="0" fontAlgn="base" hangingPunct="0">
        <a:spcBef>
          <a:spcPct val="0"/>
        </a:spcBef>
        <a:spcAft>
          <a:spcPct val="0"/>
        </a:spcAft>
        <a:defRPr sz="4000" kern="1200">
          <a:solidFill>
            <a:schemeClr val="tx2"/>
          </a:solidFill>
          <a:latin typeface="+mj-lt"/>
          <a:ea typeface="ＭＳ Ｐゴシック" charset="0"/>
          <a:cs typeface="ＭＳ Ｐゴシック" charset="0"/>
        </a:defRPr>
      </a:lvl1pPr>
      <a:lvl2pPr algn="l" rtl="0" eaLnBrk="0" fontAlgn="base" hangingPunct="0">
        <a:spcBef>
          <a:spcPct val="0"/>
        </a:spcBef>
        <a:spcAft>
          <a:spcPct val="0"/>
        </a:spcAft>
        <a:defRPr sz="4000">
          <a:solidFill>
            <a:schemeClr val="tx2"/>
          </a:solidFill>
          <a:latin typeface="Calibri" charset="0"/>
          <a:ea typeface="ＭＳ Ｐゴシック" charset="0"/>
          <a:cs typeface="ＭＳ Ｐゴシック" charset="0"/>
        </a:defRPr>
      </a:lvl2pPr>
      <a:lvl3pPr algn="l" rtl="0" eaLnBrk="0" fontAlgn="base" hangingPunct="0">
        <a:spcBef>
          <a:spcPct val="0"/>
        </a:spcBef>
        <a:spcAft>
          <a:spcPct val="0"/>
        </a:spcAft>
        <a:defRPr sz="4000">
          <a:solidFill>
            <a:schemeClr val="tx2"/>
          </a:solidFill>
          <a:latin typeface="Calibri" charset="0"/>
          <a:ea typeface="ＭＳ Ｐゴシック" charset="0"/>
          <a:cs typeface="ＭＳ Ｐゴシック" charset="0"/>
        </a:defRPr>
      </a:lvl3pPr>
      <a:lvl4pPr algn="l" rtl="0" eaLnBrk="0" fontAlgn="base" hangingPunct="0">
        <a:spcBef>
          <a:spcPct val="0"/>
        </a:spcBef>
        <a:spcAft>
          <a:spcPct val="0"/>
        </a:spcAft>
        <a:defRPr sz="4000">
          <a:solidFill>
            <a:schemeClr val="tx2"/>
          </a:solidFill>
          <a:latin typeface="Calibri" charset="0"/>
          <a:ea typeface="ＭＳ Ｐゴシック" charset="0"/>
          <a:cs typeface="ＭＳ Ｐゴシック" charset="0"/>
        </a:defRPr>
      </a:lvl4pPr>
      <a:lvl5pPr algn="l" rtl="0" eaLnBrk="0" fontAlgn="base" hangingPunct="0">
        <a:spcBef>
          <a:spcPct val="0"/>
        </a:spcBef>
        <a:spcAft>
          <a:spcPct val="0"/>
        </a:spcAft>
        <a:defRPr sz="4000">
          <a:solidFill>
            <a:schemeClr val="tx2"/>
          </a:solidFill>
          <a:latin typeface="Calibri" charset="0"/>
          <a:ea typeface="ＭＳ Ｐゴシック" charset="0"/>
          <a:cs typeface="ＭＳ Ｐゴシック" charset="0"/>
        </a:defRPr>
      </a:lvl5pPr>
      <a:lvl6pPr marL="457200" algn="l" rtl="0" fontAlgn="base">
        <a:spcBef>
          <a:spcPct val="0"/>
        </a:spcBef>
        <a:spcAft>
          <a:spcPct val="0"/>
        </a:spcAft>
        <a:defRPr sz="4000">
          <a:solidFill>
            <a:schemeClr val="tx2"/>
          </a:solidFill>
          <a:latin typeface="Calibri" charset="0"/>
          <a:ea typeface="ＭＳ Ｐゴシック" charset="0"/>
        </a:defRPr>
      </a:lvl6pPr>
      <a:lvl7pPr marL="914400" algn="l" rtl="0" fontAlgn="base">
        <a:spcBef>
          <a:spcPct val="0"/>
        </a:spcBef>
        <a:spcAft>
          <a:spcPct val="0"/>
        </a:spcAft>
        <a:defRPr sz="4000">
          <a:solidFill>
            <a:schemeClr val="tx2"/>
          </a:solidFill>
          <a:latin typeface="Calibri" charset="0"/>
          <a:ea typeface="ＭＳ Ｐゴシック" charset="0"/>
        </a:defRPr>
      </a:lvl7pPr>
      <a:lvl8pPr marL="1371600" algn="l" rtl="0" fontAlgn="base">
        <a:spcBef>
          <a:spcPct val="0"/>
        </a:spcBef>
        <a:spcAft>
          <a:spcPct val="0"/>
        </a:spcAft>
        <a:defRPr sz="4000">
          <a:solidFill>
            <a:schemeClr val="tx2"/>
          </a:solidFill>
          <a:latin typeface="Calibri" charset="0"/>
          <a:ea typeface="ＭＳ Ｐゴシック" charset="0"/>
        </a:defRPr>
      </a:lvl8pPr>
      <a:lvl9pPr marL="1828800" algn="l" rtl="0" fontAlgn="base">
        <a:spcBef>
          <a:spcPct val="0"/>
        </a:spcBef>
        <a:spcAft>
          <a:spcPct val="0"/>
        </a:spcAft>
        <a:defRPr sz="4000">
          <a:solidFill>
            <a:schemeClr val="tx2"/>
          </a:solidFill>
          <a:latin typeface="Calibri" charset="0"/>
          <a:ea typeface="ＭＳ Ｐゴシック" charset="0"/>
        </a:defRPr>
      </a:lvl9pPr>
    </p:titleStyle>
    <p:bodyStyle>
      <a:lvl1pPr marL="365125" indent="-255588" algn="l" rtl="0" eaLnBrk="0" fontAlgn="base" hangingPunct="0">
        <a:spcBef>
          <a:spcPts val="300"/>
        </a:spcBef>
        <a:spcAft>
          <a:spcPct val="0"/>
        </a:spcAft>
        <a:buClr>
          <a:srgbClr val="A04DA3"/>
        </a:buClr>
        <a:buFont typeface="Georgia" charset="0"/>
        <a:buChar char="•"/>
        <a:defRPr sz="2800" kern="1200">
          <a:solidFill>
            <a:schemeClr val="tx1"/>
          </a:solidFill>
          <a:latin typeface="+mn-lt"/>
          <a:ea typeface="ＭＳ Ｐゴシック" charset="0"/>
          <a:cs typeface="ＭＳ Ｐゴシック" charset="0"/>
        </a:defRPr>
      </a:lvl1pPr>
      <a:lvl2pPr marL="657225" indent="-246063" algn="l" rtl="0" eaLnBrk="0" fontAlgn="base" hangingPunct="0">
        <a:spcBef>
          <a:spcPts val="300"/>
        </a:spcBef>
        <a:spcAft>
          <a:spcPct val="0"/>
        </a:spcAft>
        <a:buClr>
          <a:schemeClr val="accent2"/>
        </a:buClr>
        <a:buFont typeface="Georgia" charset="0"/>
        <a:buChar char="▫"/>
        <a:defRPr sz="2600" kern="1200">
          <a:solidFill>
            <a:schemeClr val="accent2"/>
          </a:solidFill>
          <a:latin typeface="+mn-lt"/>
          <a:ea typeface="ＭＳ Ｐゴシック" charset="0"/>
          <a:cs typeface="+mn-cs"/>
        </a:defRPr>
      </a:lvl2pPr>
      <a:lvl3pPr marL="922338" indent="-219075" algn="l" rtl="0" eaLnBrk="0" fontAlgn="base" hangingPunct="0">
        <a:spcBef>
          <a:spcPts val="300"/>
        </a:spcBef>
        <a:spcAft>
          <a:spcPct val="0"/>
        </a:spcAft>
        <a:buClr>
          <a:schemeClr val="accent1"/>
        </a:buClr>
        <a:buFont typeface="Wingdings 2" charset="0"/>
        <a:buChar char=""/>
        <a:defRPr sz="2400" kern="1200">
          <a:solidFill>
            <a:schemeClr val="accent1"/>
          </a:solidFill>
          <a:latin typeface="+mn-lt"/>
          <a:ea typeface="ＭＳ Ｐゴシック" charset="0"/>
          <a:cs typeface="+mn-cs"/>
        </a:defRPr>
      </a:lvl3pPr>
      <a:lvl4pPr marL="1179513" indent="-200025" algn="l" rtl="0" eaLnBrk="0" fontAlgn="base" hangingPunct="0">
        <a:spcBef>
          <a:spcPts val="300"/>
        </a:spcBef>
        <a:spcAft>
          <a:spcPct val="0"/>
        </a:spcAft>
        <a:buClr>
          <a:schemeClr val="accent1"/>
        </a:buClr>
        <a:buFont typeface="Wingdings 2" charset="0"/>
        <a:buChar char=""/>
        <a:defRPr sz="2200" kern="1200">
          <a:solidFill>
            <a:schemeClr val="accent1"/>
          </a:solidFill>
          <a:latin typeface="+mn-lt"/>
          <a:ea typeface="ＭＳ Ｐゴシック" charset="0"/>
          <a:cs typeface="+mn-cs"/>
        </a:defRPr>
      </a:lvl4pPr>
      <a:lvl5pPr marL="1389063" indent="-182563" algn="l" rtl="0" eaLnBrk="0" fontAlgn="base" hangingPunct="0">
        <a:spcBef>
          <a:spcPts val="300"/>
        </a:spcBef>
        <a:spcAft>
          <a:spcPct val="0"/>
        </a:spcAft>
        <a:buClr>
          <a:srgbClr val="A04DA3"/>
        </a:buClr>
        <a:buFont typeface="Georgia" charset="0"/>
        <a:buChar char="▫"/>
        <a:defRPr sz="2000" kern="1200">
          <a:solidFill>
            <a:srgbClr val="A04DA3"/>
          </a:solidFill>
          <a:latin typeface="+mn-lt"/>
          <a:ea typeface="ＭＳ Ｐゴシック" charset="0"/>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p:cNvSpPr>
            <a:spLocks noGrp="1"/>
          </p:cNvSpPr>
          <p:nvPr>
            <p:ph type="ctrTitle"/>
          </p:nvPr>
        </p:nvSpPr>
        <p:spPr>
          <a:xfrm>
            <a:off x="457200" y="762000"/>
            <a:ext cx="8458200" cy="2514600"/>
          </a:xfrm>
        </p:spPr>
        <p:txBody>
          <a:bodyPr>
            <a:normAutofit/>
          </a:bodyPr>
          <a:lstStyle/>
          <a:p>
            <a:pPr eaLnBrk="1" fontAlgn="auto" hangingPunct="1">
              <a:spcAft>
                <a:spcPts val="0"/>
              </a:spcAft>
              <a:defRPr/>
            </a:pPr>
            <a:r>
              <a:rPr lang="en-US" dirty="0">
                <a:ea typeface="+mj-ea"/>
                <a:cs typeface="+mj-cs"/>
              </a:rPr>
              <a:t>DIGGS Schema Extensions: Geophysical Surveys (Phase 2)</a:t>
            </a:r>
          </a:p>
        </p:txBody>
      </p:sp>
      <p:sp>
        <p:nvSpPr>
          <p:cNvPr id="15362" name="Subtitle 2"/>
          <p:cNvSpPr>
            <a:spLocks noGrp="1"/>
          </p:cNvSpPr>
          <p:nvPr>
            <p:ph type="subTitle" idx="1"/>
          </p:nvPr>
        </p:nvSpPr>
        <p:spPr>
          <a:xfrm>
            <a:off x="533400" y="4343400"/>
            <a:ext cx="6705600" cy="685800"/>
          </a:xfrm>
        </p:spPr>
        <p:txBody>
          <a:bodyPr/>
          <a:lstStyle/>
          <a:p>
            <a:pPr marL="63500" eaLnBrk="1" hangingPunct="1"/>
            <a:endParaRPr lang="en-US" dirty="0">
              <a:latin typeface="Calibri" charset="0"/>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1EE95-B4AD-514A-4737-A4EE2D95F9FD}"/>
              </a:ext>
            </a:extLst>
          </p:cNvPr>
          <p:cNvSpPr>
            <a:spLocks noGrp="1"/>
          </p:cNvSpPr>
          <p:nvPr>
            <p:ph type="title"/>
          </p:nvPr>
        </p:nvSpPr>
        <p:spPr>
          <a:xfrm>
            <a:off x="457200" y="426720"/>
            <a:ext cx="8229600" cy="1066800"/>
          </a:xfrm>
        </p:spPr>
        <p:txBody>
          <a:bodyPr/>
          <a:lstStyle/>
          <a:p>
            <a:r>
              <a:rPr lang="en-US" dirty="0"/>
              <a:t>Objective 4</a:t>
            </a:r>
          </a:p>
        </p:txBody>
      </p:sp>
      <p:sp>
        <p:nvSpPr>
          <p:cNvPr id="3" name="Content Placeholder 2">
            <a:extLst>
              <a:ext uri="{FF2B5EF4-FFF2-40B4-BE49-F238E27FC236}">
                <a16:creationId xmlns:a16="http://schemas.microsoft.com/office/drawing/2014/main" id="{75C96039-1E78-FA4B-ABBD-E57A5EF6A17A}"/>
              </a:ext>
            </a:extLst>
          </p:cNvPr>
          <p:cNvSpPr>
            <a:spLocks noGrp="1"/>
          </p:cNvSpPr>
          <p:nvPr>
            <p:ph idx="1"/>
          </p:nvPr>
        </p:nvSpPr>
        <p:spPr>
          <a:xfrm>
            <a:off x="237144" y="1153824"/>
            <a:ext cx="8229600" cy="4324350"/>
          </a:xfrm>
        </p:spPr>
        <p:txBody>
          <a:bodyPr/>
          <a:lstStyle/>
          <a:p>
            <a:r>
              <a:rPr lang="en-US" dirty="0"/>
              <a:t>Develop appropriate compound spatial reference systems and structures to support spatial-temporal data domains</a:t>
            </a:r>
          </a:p>
          <a:p>
            <a:pPr lvl="1"/>
            <a:r>
              <a:rPr lang="en-US" sz="2000" dirty="0"/>
              <a:t>Domain of processed results so far is spatial only (</a:t>
            </a:r>
            <a:r>
              <a:rPr lang="en-US" sz="2000" dirty="0" err="1"/>
              <a:t>eg.</a:t>
            </a:r>
            <a:r>
              <a:rPr lang="en-US" sz="2000" dirty="0"/>
              <a:t> 1D, 2D or 3D coordinate reference systems where each axis  is a spatial coordinate.</a:t>
            </a:r>
          </a:p>
          <a:p>
            <a:pPr lvl="1"/>
            <a:r>
              <a:rPr lang="en-US" sz="2000" dirty="0"/>
              <a:t>DIGGS currently defines compound CRS’s for 3D systems within a CRS dictionary</a:t>
            </a:r>
          </a:p>
          <a:p>
            <a:pPr lvl="2"/>
            <a:r>
              <a:rPr lang="en-US" sz="2000" dirty="0" err="1"/>
              <a:t>Eg.</a:t>
            </a:r>
            <a:r>
              <a:rPr lang="en-US" sz="2000" dirty="0"/>
              <a:t> UTM Zone 11 plus NAVD88 (2D horizontal + vertical CRS)</a:t>
            </a:r>
          </a:p>
          <a:p>
            <a:pPr lvl="1"/>
            <a:r>
              <a:rPr lang="en-US" sz="2000" dirty="0"/>
              <a:t>For time-sections, users probably need to define these within an instance (can’t use a standard dictionary)</a:t>
            </a:r>
          </a:p>
          <a:p>
            <a:pPr lvl="1"/>
            <a:r>
              <a:rPr lang="en-US" sz="2000" dirty="0"/>
              <a:t>Time-volumes may be able to use defined systems if the 2D x-y coordinates are defined in standard 2D CRS’s.</a:t>
            </a:r>
          </a:p>
          <a:p>
            <a:pPr lvl="1"/>
            <a:endParaRPr lang="en-US" sz="2000" dirty="0"/>
          </a:p>
          <a:p>
            <a:pPr lvl="1"/>
            <a:r>
              <a:rPr lang="en-US" sz="2000" dirty="0"/>
              <a:t>What about frequency domain data?</a:t>
            </a:r>
          </a:p>
        </p:txBody>
      </p:sp>
    </p:spTree>
    <p:extLst>
      <p:ext uri="{BB962C8B-B14F-4D97-AF65-F5344CB8AC3E}">
        <p14:creationId xmlns:p14="http://schemas.microsoft.com/office/powerpoint/2010/main" val="102329069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B2E4C7B-56B8-32F2-DA32-2ACA7A7DF009}"/>
              </a:ext>
            </a:extLst>
          </p:cNvPr>
          <p:cNvPicPr>
            <a:picLocks noChangeAspect="1"/>
          </p:cNvPicPr>
          <p:nvPr/>
        </p:nvPicPr>
        <p:blipFill rotWithShape="1">
          <a:blip r:embed="rId2"/>
          <a:srcRect l="13244" t="15359" r="5270"/>
          <a:stretch/>
        </p:blipFill>
        <p:spPr bwMode="auto">
          <a:xfrm>
            <a:off x="133916" y="1158240"/>
            <a:ext cx="8935740" cy="4572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6805602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F2C52E4-6647-AB6D-D25B-77D8EDB3963C}"/>
              </a:ext>
            </a:extLst>
          </p:cNvPr>
          <p:cNvPicPr>
            <a:picLocks noChangeAspect="1"/>
          </p:cNvPicPr>
          <p:nvPr/>
        </p:nvPicPr>
        <p:blipFill>
          <a:blip r:embed="rId2"/>
          <a:stretch>
            <a:fillRect/>
          </a:stretch>
        </p:blipFill>
        <p:spPr>
          <a:xfrm>
            <a:off x="594361" y="736685"/>
            <a:ext cx="7760270" cy="5252635"/>
          </a:xfrm>
          <a:prstGeom prst="rect">
            <a:avLst/>
          </a:prstGeom>
        </p:spPr>
      </p:pic>
    </p:spTree>
    <p:extLst>
      <p:ext uri="{BB962C8B-B14F-4D97-AF65-F5344CB8AC3E}">
        <p14:creationId xmlns:p14="http://schemas.microsoft.com/office/powerpoint/2010/main" val="428254021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1EE95-B4AD-514A-4737-A4EE2D95F9FD}"/>
              </a:ext>
            </a:extLst>
          </p:cNvPr>
          <p:cNvSpPr>
            <a:spLocks noGrp="1"/>
          </p:cNvSpPr>
          <p:nvPr>
            <p:ph type="title"/>
          </p:nvPr>
        </p:nvSpPr>
        <p:spPr>
          <a:xfrm>
            <a:off x="457200" y="426720"/>
            <a:ext cx="8229600" cy="1066800"/>
          </a:xfrm>
        </p:spPr>
        <p:txBody>
          <a:bodyPr/>
          <a:lstStyle/>
          <a:p>
            <a:r>
              <a:rPr lang="en-US" dirty="0"/>
              <a:t>Objective 5</a:t>
            </a:r>
          </a:p>
        </p:txBody>
      </p:sp>
      <p:sp>
        <p:nvSpPr>
          <p:cNvPr id="3" name="Content Placeholder 2">
            <a:extLst>
              <a:ext uri="{FF2B5EF4-FFF2-40B4-BE49-F238E27FC236}">
                <a16:creationId xmlns:a16="http://schemas.microsoft.com/office/drawing/2014/main" id="{75C96039-1E78-FA4B-ABBD-E57A5EF6A17A}"/>
              </a:ext>
            </a:extLst>
          </p:cNvPr>
          <p:cNvSpPr>
            <a:spLocks noGrp="1"/>
          </p:cNvSpPr>
          <p:nvPr>
            <p:ph idx="1"/>
          </p:nvPr>
        </p:nvSpPr>
        <p:spPr>
          <a:xfrm>
            <a:off x="237144" y="1153824"/>
            <a:ext cx="8229600" cy="4324350"/>
          </a:xfrm>
        </p:spPr>
        <p:txBody>
          <a:bodyPr/>
          <a:lstStyle/>
          <a:p>
            <a:r>
              <a:rPr lang="en-US" dirty="0"/>
              <a:t>Test geophysics schema extensions (processed data)primarily and modify if necessary</a:t>
            </a:r>
          </a:p>
          <a:p>
            <a:pPr lvl="1"/>
            <a:r>
              <a:rPr lang="en-US" dirty="0"/>
              <a:t>Develop instance documents and mappings for a number of techniques</a:t>
            </a:r>
          </a:p>
          <a:p>
            <a:pPr lvl="1"/>
            <a:r>
              <a:rPr lang="en-US" dirty="0"/>
              <a:t>Can we link to Vendor project for mapping of geophysical data to DIGGS?</a:t>
            </a:r>
          </a:p>
        </p:txBody>
      </p:sp>
    </p:spTree>
    <p:extLst>
      <p:ext uri="{BB962C8B-B14F-4D97-AF65-F5344CB8AC3E}">
        <p14:creationId xmlns:p14="http://schemas.microsoft.com/office/powerpoint/2010/main" val="272766040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7490F-F95E-FA8C-17A2-D9E7F41278D7}"/>
              </a:ext>
            </a:extLst>
          </p:cNvPr>
          <p:cNvSpPr>
            <a:spLocks noGrp="1"/>
          </p:cNvSpPr>
          <p:nvPr>
            <p:ph type="title"/>
          </p:nvPr>
        </p:nvSpPr>
        <p:spPr/>
        <p:txBody>
          <a:bodyPr/>
          <a:lstStyle/>
          <a:p>
            <a:r>
              <a:rPr lang="en-US" dirty="0"/>
              <a:t>Organizational Stuff</a:t>
            </a:r>
          </a:p>
        </p:txBody>
      </p:sp>
      <p:sp>
        <p:nvSpPr>
          <p:cNvPr id="3" name="Content Placeholder 2">
            <a:extLst>
              <a:ext uri="{FF2B5EF4-FFF2-40B4-BE49-F238E27FC236}">
                <a16:creationId xmlns:a16="http://schemas.microsoft.com/office/drawing/2014/main" id="{358B0B44-CD1D-09A2-265E-FFE64E9C7C78}"/>
              </a:ext>
            </a:extLst>
          </p:cNvPr>
          <p:cNvSpPr>
            <a:spLocks noGrp="1"/>
          </p:cNvSpPr>
          <p:nvPr>
            <p:ph idx="1"/>
          </p:nvPr>
        </p:nvSpPr>
        <p:spPr/>
        <p:txBody>
          <a:bodyPr/>
          <a:lstStyle/>
          <a:p>
            <a:r>
              <a:rPr lang="en-US" dirty="0"/>
              <a:t>Meeting schedule/frequency</a:t>
            </a:r>
          </a:p>
          <a:p>
            <a:r>
              <a:rPr lang="en-US" dirty="0"/>
              <a:t>Full group efforts:	</a:t>
            </a:r>
          </a:p>
          <a:p>
            <a:pPr lvl="1"/>
            <a:r>
              <a:rPr lang="en-US" dirty="0"/>
              <a:t>Property dictionary</a:t>
            </a:r>
          </a:p>
          <a:p>
            <a:pPr lvl="1"/>
            <a:r>
              <a:rPr lang="en-US" dirty="0"/>
              <a:t>Raw data schema objects</a:t>
            </a:r>
          </a:p>
          <a:p>
            <a:r>
              <a:rPr lang="en-US" dirty="0"/>
              <a:t>Subgroup efforts</a:t>
            </a:r>
          </a:p>
          <a:p>
            <a:pPr lvl="1"/>
            <a:r>
              <a:rPr lang="en-US" dirty="0"/>
              <a:t>External file handling (Caleb lead)</a:t>
            </a:r>
          </a:p>
          <a:p>
            <a:pPr lvl="1"/>
            <a:r>
              <a:rPr lang="en-US" dirty="0"/>
              <a:t>Compound coordinate systems (Dan lead)</a:t>
            </a:r>
          </a:p>
        </p:txBody>
      </p:sp>
    </p:spTree>
    <p:extLst>
      <p:ext uri="{BB962C8B-B14F-4D97-AF65-F5344CB8AC3E}">
        <p14:creationId xmlns:p14="http://schemas.microsoft.com/office/powerpoint/2010/main" val="94080797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1EE95-B4AD-514A-4737-A4EE2D95F9FD}"/>
              </a:ext>
            </a:extLst>
          </p:cNvPr>
          <p:cNvSpPr>
            <a:spLocks noGrp="1"/>
          </p:cNvSpPr>
          <p:nvPr>
            <p:ph type="title"/>
          </p:nvPr>
        </p:nvSpPr>
        <p:spPr/>
        <p:txBody>
          <a:bodyPr/>
          <a:lstStyle/>
          <a:p>
            <a:r>
              <a:rPr lang="en-US" dirty="0"/>
              <a:t>Objective 1</a:t>
            </a:r>
          </a:p>
        </p:txBody>
      </p:sp>
      <p:sp>
        <p:nvSpPr>
          <p:cNvPr id="3" name="Content Placeholder 2">
            <a:extLst>
              <a:ext uri="{FF2B5EF4-FFF2-40B4-BE49-F238E27FC236}">
                <a16:creationId xmlns:a16="http://schemas.microsoft.com/office/drawing/2014/main" id="{75C96039-1E78-FA4B-ABBD-E57A5EF6A17A}"/>
              </a:ext>
            </a:extLst>
          </p:cNvPr>
          <p:cNvSpPr>
            <a:spLocks noGrp="1"/>
          </p:cNvSpPr>
          <p:nvPr>
            <p:ph idx="1"/>
          </p:nvPr>
        </p:nvSpPr>
        <p:spPr>
          <a:xfrm>
            <a:off x="244764" y="1953924"/>
            <a:ext cx="8229600" cy="4324350"/>
          </a:xfrm>
        </p:spPr>
        <p:txBody>
          <a:bodyPr/>
          <a:lstStyle/>
          <a:p>
            <a:r>
              <a:rPr lang="en-US" dirty="0"/>
              <a:t>Finalize result property dictionary for processed data</a:t>
            </a:r>
          </a:p>
          <a:p>
            <a:pPr marL="109537" indent="0">
              <a:buNone/>
            </a:pP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                    &lt;results&gt;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ResultSet</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&lt;parameters&gt;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PropertyParameters</a:t>
            </a:r>
            <a:r>
              <a:rPr lang="en-US" sz="1200" dirty="0">
                <a:solidFill>
                  <a:srgbClr val="F5844C"/>
                </a:solidFill>
                <a:effectLst/>
                <a:highlight>
                  <a:srgbClr val="FFFFFF"/>
                </a:highlight>
                <a:latin typeface="Times New Roman" panose="02020603050405020304" pitchFamily="18" charset="0"/>
                <a:ea typeface="Times New Roman" panose="02020603050405020304" pitchFamily="18" charset="0"/>
              </a:rPr>
              <a:t> </a:t>
            </a:r>
            <a:r>
              <a:rPr lang="en-US" sz="1200" dirty="0" err="1">
                <a:solidFill>
                  <a:srgbClr val="F5844C"/>
                </a:solidFill>
                <a:effectLst/>
                <a:highlight>
                  <a:srgbClr val="FFFFFF"/>
                </a:highlight>
                <a:latin typeface="Times New Roman" panose="02020603050405020304" pitchFamily="18" charset="0"/>
                <a:ea typeface="Times New Roman" panose="02020603050405020304" pitchFamily="18" charset="0"/>
              </a:rPr>
              <a:t>gml:id</a:t>
            </a:r>
            <a:r>
              <a:rPr lang="en-US" sz="1200" dirty="0">
                <a:solidFill>
                  <a:srgbClr val="FF8040"/>
                </a:solidFill>
                <a:effectLst/>
                <a:highlight>
                  <a:srgbClr val="FFFFFF"/>
                </a:highlight>
                <a:latin typeface="Times New Roman" panose="02020603050405020304" pitchFamily="18" charset="0"/>
                <a:ea typeface="Times New Roman" panose="02020603050405020304" pitchFamily="18" charset="0"/>
              </a:rPr>
              <a:t>=</a:t>
            </a:r>
            <a:r>
              <a:rPr lang="en-US" sz="1200" dirty="0">
                <a:solidFill>
                  <a:srgbClr val="993300"/>
                </a:solidFill>
                <a:effectLst/>
                <a:highlight>
                  <a:srgbClr val="FFFFFF"/>
                </a:highlight>
                <a:latin typeface="Times New Roman" panose="02020603050405020304" pitchFamily="18" charset="0"/>
                <a:ea typeface="Times New Roman" panose="02020603050405020304" pitchFamily="18" charset="0"/>
              </a:rPr>
              <a:t>"</a:t>
            </a:r>
            <a:r>
              <a:rPr lang="en-US" sz="1200" dirty="0" err="1">
                <a:solidFill>
                  <a:srgbClr val="993300"/>
                </a:solidFill>
                <a:effectLst/>
                <a:highlight>
                  <a:srgbClr val="FFFFFF"/>
                </a:highlight>
                <a:latin typeface="Times New Roman" panose="02020603050405020304" pitchFamily="18" charset="0"/>
                <a:ea typeface="Times New Roman" panose="02020603050405020304" pitchFamily="18" charset="0"/>
              </a:rPr>
              <a:t>ampp</a:t>
            </a:r>
            <a:r>
              <a:rPr lang="en-US" sz="1200" dirty="0">
                <a:solidFill>
                  <a:srgbClr val="993300"/>
                </a:solidFill>
                <a:effectLst/>
                <a:highlight>
                  <a:srgbClr val="FFFFFF"/>
                </a:highlight>
                <a:latin typeface="Times New Roman" panose="02020603050405020304" pitchFamily="18" charset="0"/>
                <a:ea typeface="Times New Roman" panose="02020603050405020304" pitchFamily="18" charset="0"/>
              </a:rPr>
              <a:t>"</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&lt;properties&gt;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&lt;Property</a:t>
            </a:r>
            <a:r>
              <a:rPr lang="en-US" sz="1200" dirty="0">
                <a:solidFill>
                  <a:srgbClr val="F5844C"/>
                </a:solidFill>
                <a:effectLst/>
                <a:highlight>
                  <a:srgbClr val="FFFFFF"/>
                </a:highlight>
                <a:latin typeface="Times New Roman" panose="02020603050405020304" pitchFamily="18" charset="0"/>
                <a:ea typeface="Times New Roman" panose="02020603050405020304" pitchFamily="18" charset="0"/>
              </a:rPr>
              <a:t> index</a:t>
            </a:r>
            <a:r>
              <a:rPr lang="en-US" sz="1200" dirty="0">
                <a:solidFill>
                  <a:srgbClr val="FF8040"/>
                </a:solidFill>
                <a:effectLst/>
                <a:highlight>
                  <a:srgbClr val="FFFFFF"/>
                </a:highlight>
                <a:latin typeface="Times New Roman" panose="02020603050405020304" pitchFamily="18" charset="0"/>
                <a:ea typeface="Times New Roman" panose="02020603050405020304" pitchFamily="18" charset="0"/>
              </a:rPr>
              <a:t>=</a:t>
            </a:r>
            <a:r>
              <a:rPr lang="en-US" sz="1200" dirty="0">
                <a:solidFill>
                  <a:srgbClr val="993300"/>
                </a:solidFill>
                <a:effectLst/>
                <a:highlight>
                  <a:srgbClr val="FFFFFF"/>
                </a:highlight>
                <a:latin typeface="Times New Roman" panose="02020603050405020304" pitchFamily="18" charset="0"/>
                <a:ea typeface="Times New Roman" panose="02020603050405020304" pitchFamily="18" charset="0"/>
              </a:rPr>
              <a:t>"1"</a:t>
            </a:r>
            <a:r>
              <a:rPr lang="en-US" sz="1200" dirty="0">
                <a:solidFill>
                  <a:srgbClr val="F5844C"/>
                </a:solidFill>
                <a:effectLst/>
                <a:highlight>
                  <a:srgbClr val="FFFFFF"/>
                </a:highlight>
                <a:latin typeface="Times New Roman" panose="02020603050405020304" pitchFamily="18" charset="0"/>
                <a:ea typeface="Times New Roman" panose="02020603050405020304" pitchFamily="18" charset="0"/>
              </a:rPr>
              <a:t> </a:t>
            </a:r>
            <a:r>
              <a:rPr lang="en-US" sz="1200" dirty="0" err="1">
                <a:solidFill>
                  <a:srgbClr val="F5844C"/>
                </a:solidFill>
                <a:effectLst/>
                <a:highlight>
                  <a:srgbClr val="FFFFFF"/>
                </a:highlight>
                <a:latin typeface="Times New Roman" panose="02020603050405020304" pitchFamily="18" charset="0"/>
                <a:ea typeface="Times New Roman" panose="02020603050405020304" pitchFamily="18" charset="0"/>
              </a:rPr>
              <a:t>gml:id</a:t>
            </a:r>
            <a:r>
              <a:rPr lang="en-US" sz="1200" dirty="0">
                <a:solidFill>
                  <a:srgbClr val="FF8040"/>
                </a:solidFill>
                <a:effectLst/>
                <a:highlight>
                  <a:srgbClr val="FFFFFF"/>
                </a:highlight>
                <a:latin typeface="Times New Roman" panose="02020603050405020304" pitchFamily="18" charset="0"/>
                <a:ea typeface="Times New Roman" panose="02020603050405020304" pitchFamily="18" charset="0"/>
              </a:rPr>
              <a:t>=</a:t>
            </a:r>
            <a:r>
              <a:rPr lang="en-US" sz="1200" dirty="0">
                <a:solidFill>
                  <a:srgbClr val="993300"/>
                </a:solidFill>
                <a:effectLst/>
                <a:highlight>
                  <a:srgbClr val="FFFFFF"/>
                </a:highlight>
                <a:latin typeface="Times New Roman" panose="02020603050405020304" pitchFamily="18" charset="0"/>
                <a:ea typeface="Times New Roman" panose="02020603050405020304" pitchFamily="18" charset="0"/>
              </a:rPr>
              <a:t>"p1"</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propertyName</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r>
              <a:rPr lang="en-US" sz="1200" dirty="0">
                <a:effectLst/>
                <a:highlight>
                  <a:srgbClr val="FFFFFF"/>
                </a:highlight>
                <a:latin typeface="Times New Roman" panose="02020603050405020304" pitchFamily="18" charset="0"/>
                <a:ea typeface="Times New Roman" panose="02020603050405020304" pitchFamily="18" charset="0"/>
              </a:rPr>
              <a:t>residual magnetic field</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propertyName</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typeData</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r>
              <a:rPr lang="en-US" sz="1200" dirty="0">
                <a:effectLst/>
                <a:highlight>
                  <a:srgbClr val="FFFFFF"/>
                </a:highlight>
                <a:latin typeface="Times New Roman" panose="02020603050405020304" pitchFamily="18" charset="0"/>
                <a:ea typeface="Times New Roman" panose="02020603050405020304" pitchFamily="18" charset="0"/>
              </a:rPr>
              <a:t>double</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typeData</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propertyClass</a:t>
            </a:r>
            <a:r>
              <a:rPr lang="en-US" sz="1200" dirty="0">
                <a:solidFill>
                  <a:srgbClr val="F5844C"/>
                </a:solidFill>
                <a:effectLst/>
                <a:highlight>
                  <a:srgbClr val="FFFFFF"/>
                </a:highlight>
                <a:latin typeface="Times New Roman" panose="02020603050405020304" pitchFamily="18" charset="0"/>
                <a:ea typeface="Times New Roman" panose="02020603050405020304" pitchFamily="18" charset="0"/>
              </a:rPr>
              <a:t> </a:t>
            </a:r>
            <a:r>
              <a:rPr lang="en-US" sz="1200" dirty="0" err="1">
                <a:solidFill>
                  <a:srgbClr val="F5844C"/>
                </a:solidFill>
                <a:effectLst/>
                <a:highlight>
                  <a:srgbClr val="FFFFFF"/>
                </a:highlight>
                <a:latin typeface="Times New Roman" panose="02020603050405020304" pitchFamily="18" charset="0"/>
                <a:ea typeface="Times New Roman" panose="02020603050405020304" pitchFamily="18" charset="0"/>
              </a:rPr>
              <a:t>codeSpace</a:t>
            </a:r>
            <a:r>
              <a:rPr lang="en-US" sz="1200" dirty="0">
                <a:solidFill>
                  <a:srgbClr val="FF8040"/>
                </a:solidFill>
                <a:effectLst/>
                <a:highlight>
                  <a:srgbClr val="FFFFFF"/>
                </a:highlight>
                <a:latin typeface="Times New Roman" panose="02020603050405020304" pitchFamily="18" charset="0"/>
                <a:ea typeface="Times New Roman" panose="02020603050405020304" pitchFamily="18" charset="0"/>
              </a:rPr>
              <a:t>=</a:t>
            </a:r>
            <a:r>
              <a:rPr lang="en-US" sz="1200" dirty="0">
                <a:solidFill>
                  <a:srgbClr val="993300"/>
                </a:solidFill>
                <a:effectLst/>
                <a:highlight>
                  <a:srgbClr val="FFFFFF"/>
                </a:highlight>
                <a:latin typeface="Times New Roman" panose="02020603050405020304" pitchFamily="18" charset="0"/>
                <a:ea typeface="Times New Roman" panose="02020603050405020304" pitchFamily="18" charset="0"/>
              </a:rPr>
              <a:t>"DIGGS"</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r>
              <a:rPr lang="en-US" sz="1200" dirty="0" err="1">
                <a:effectLst/>
                <a:highlight>
                  <a:srgbClr val="FFFFFF"/>
                </a:highlight>
                <a:latin typeface="Times New Roman" panose="02020603050405020304" pitchFamily="18" charset="0"/>
                <a:ea typeface="Times New Roman" panose="02020603050405020304" pitchFamily="18" charset="0"/>
              </a:rPr>
              <a:t>magnetic_field_intensity_residual</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propertyClass</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uom</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r>
              <a:rPr lang="en-US" sz="1200" dirty="0" err="1">
                <a:effectLst/>
                <a:highlight>
                  <a:srgbClr val="FFFFFF"/>
                </a:highlight>
                <a:latin typeface="Times New Roman" panose="02020603050405020304" pitchFamily="18" charset="0"/>
                <a:ea typeface="Times New Roman" panose="02020603050405020304" pitchFamily="18" charset="0"/>
              </a:rPr>
              <a:t>nT</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uom</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&lt;/Property&gt;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&lt;/properties&gt;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PropertyParameters</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&lt;/parameters&gt;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dataValues</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-129. 129.1 -128.967  `128.813 -128.639 -128.443 -128.226 -127.991 -127.746 -127.496 -127.247 -127 </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-126.756 -126.517 -126.287 -126.069 -125.868 -125.685 -125.518 -125.362 -125.219 -125.093 -124.993 </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-124.927       </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dataValues</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a:t>
            </a:r>
            <a:r>
              <a:rPr lang="en-US" sz="1200" dirty="0" err="1">
                <a:solidFill>
                  <a:srgbClr val="000096"/>
                </a:solidFill>
                <a:effectLst/>
                <a:highlight>
                  <a:srgbClr val="FFFFFF"/>
                </a:highlight>
                <a:latin typeface="Times New Roman" panose="02020603050405020304" pitchFamily="18" charset="0"/>
                <a:ea typeface="Times New Roman" panose="02020603050405020304" pitchFamily="18" charset="0"/>
              </a:rPr>
              <a:t>ResultSet</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&gt;</a:t>
            </a:r>
            <a:br>
              <a:rPr lang="en-US" sz="1200" dirty="0">
                <a:effectLst/>
                <a:highlight>
                  <a:srgbClr val="FFFFFF"/>
                </a:highlight>
                <a:latin typeface="Times New Roman" panose="02020603050405020304" pitchFamily="18" charset="0"/>
                <a:ea typeface="Times New Roman" panose="02020603050405020304" pitchFamily="18" charset="0"/>
              </a:rPr>
            </a:br>
            <a:r>
              <a:rPr lang="en-US" sz="1200" dirty="0">
                <a:effectLst/>
                <a:highlight>
                  <a:srgbClr val="FFFFFF"/>
                </a:highlight>
                <a:latin typeface="Times New Roman" panose="02020603050405020304" pitchFamily="18" charset="0"/>
                <a:ea typeface="Times New Roman" panose="02020603050405020304" pitchFamily="18" charset="0"/>
              </a:rPr>
              <a:t>                    </a:t>
            </a:r>
            <a:r>
              <a:rPr lang="en-US" sz="1200" dirty="0">
                <a:solidFill>
                  <a:srgbClr val="000096"/>
                </a:solidFill>
                <a:effectLst/>
                <a:highlight>
                  <a:srgbClr val="FFFFFF"/>
                </a:highlight>
                <a:latin typeface="Times New Roman" panose="02020603050405020304" pitchFamily="18" charset="0"/>
                <a:ea typeface="Times New Roman" panose="02020603050405020304" pitchFamily="18" charset="0"/>
              </a:rPr>
              <a:t>&lt;/results&gt;</a:t>
            </a:r>
            <a:br>
              <a:rPr lang="en-US" sz="1200" dirty="0">
                <a:effectLst/>
                <a:highlight>
                  <a:srgbClr val="FFFFFF"/>
                </a:highlight>
                <a:latin typeface="Times New Roman" panose="02020603050405020304" pitchFamily="18" charset="0"/>
                <a:ea typeface="Times New Roman" panose="02020603050405020304" pitchFamily="18" charset="0"/>
              </a:rPr>
            </a:br>
            <a:endParaRPr lang="en-US" sz="1200" dirty="0"/>
          </a:p>
        </p:txBody>
      </p:sp>
    </p:spTree>
    <p:extLst>
      <p:ext uri="{BB962C8B-B14F-4D97-AF65-F5344CB8AC3E}">
        <p14:creationId xmlns:p14="http://schemas.microsoft.com/office/powerpoint/2010/main" val="24884348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F3C6F7E6-0900-D4EC-5990-3EEF682113FD}"/>
              </a:ext>
            </a:extLst>
          </p:cNvPr>
          <p:cNvGraphicFramePr>
            <a:graphicFrameLocks noGrp="1"/>
          </p:cNvGraphicFramePr>
          <p:nvPr>
            <p:extLst>
              <p:ext uri="{D42A27DB-BD31-4B8C-83A1-F6EECF244321}">
                <p14:modId xmlns:p14="http://schemas.microsoft.com/office/powerpoint/2010/main" val="1891992008"/>
              </p:ext>
            </p:extLst>
          </p:nvPr>
        </p:nvGraphicFramePr>
        <p:xfrm>
          <a:off x="106218" y="674256"/>
          <a:ext cx="8931564" cy="5347868"/>
        </p:xfrm>
        <a:graphic>
          <a:graphicData uri="http://schemas.openxmlformats.org/drawingml/2006/table">
            <a:tbl>
              <a:tblPr>
                <a:tableStyleId>{5C22544A-7EE6-4342-B048-85BDC9FD1C3A}</a:tableStyleId>
              </a:tblPr>
              <a:tblGrid>
                <a:gridCol w="922696">
                  <a:extLst>
                    <a:ext uri="{9D8B030D-6E8A-4147-A177-3AD203B41FA5}">
                      <a16:colId xmlns:a16="http://schemas.microsoft.com/office/drawing/2014/main" val="1733046480"/>
                    </a:ext>
                  </a:extLst>
                </a:gridCol>
                <a:gridCol w="1360811">
                  <a:extLst>
                    <a:ext uri="{9D8B030D-6E8A-4147-A177-3AD203B41FA5}">
                      <a16:colId xmlns:a16="http://schemas.microsoft.com/office/drawing/2014/main" val="643538919"/>
                    </a:ext>
                  </a:extLst>
                </a:gridCol>
                <a:gridCol w="4913853">
                  <a:extLst>
                    <a:ext uri="{9D8B030D-6E8A-4147-A177-3AD203B41FA5}">
                      <a16:colId xmlns:a16="http://schemas.microsoft.com/office/drawing/2014/main" val="4152587554"/>
                    </a:ext>
                  </a:extLst>
                </a:gridCol>
                <a:gridCol w="373393">
                  <a:extLst>
                    <a:ext uri="{9D8B030D-6E8A-4147-A177-3AD203B41FA5}">
                      <a16:colId xmlns:a16="http://schemas.microsoft.com/office/drawing/2014/main" val="1484180451"/>
                    </a:ext>
                  </a:extLst>
                </a:gridCol>
                <a:gridCol w="1360811">
                  <a:extLst>
                    <a:ext uri="{9D8B030D-6E8A-4147-A177-3AD203B41FA5}">
                      <a16:colId xmlns:a16="http://schemas.microsoft.com/office/drawing/2014/main" val="4255440837"/>
                    </a:ext>
                  </a:extLst>
                </a:gridCol>
              </a:tblGrid>
              <a:tr h="118842">
                <a:tc>
                  <a:txBody>
                    <a:bodyPr/>
                    <a:lstStyle/>
                    <a:p>
                      <a:pPr algn="l" fontAlgn="ctr"/>
                      <a:r>
                        <a:rPr lang="en-US" sz="500" u="none" strike="noStrike">
                          <a:effectLst/>
                        </a:rPr>
                        <a:t>Code</a:t>
                      </a:r>
                      <a:endParaRPr lang="en-US" sz="500" b="1" i="0" u="none" strike="noStrike">
                        <a:solidFill>
                          <a:srgbClr val="FFFFFF"/>
                        </a:solidFill>
                        <a:effectLst/>
                        <a:latin typeface="Calibri (Body)"/>
                      </a:endParaRPr>
                    </a:p>
                  </a:txBody>
                  <a:tcPr marL="4240" marR="4240" marT="4240" marB="0" anchor="ctr"/>
                </a:tc>
                <a:tc>
                  <a:txBody>
                    <a:bodyPr/>
                    <a:lstStyle/>
                    <a:p>
                      <a:pPr algn="l" fontAlgn="ctr"/>
                      <a:r>
                        <a:rPr lang="en-US" sz="500" u="none" strike="noStrike">
                          <a:effectLst/>
                        </a:rPr>
                        <a:t>Name</a:t>
                      </a:r>
                      <a:endParaRPr lang="en-US" sz="500" b="1" i="0" u="none" strike="noStrike">
                        <a:solidFill>
                          <a:srgbClr val="FFFFFF"/>
                        </a:solidFill>
                        <a:effectLst/>
                        <a:latin typeface="Calibri (Body)"/>
                      </a:endParaRPr>
                    </a:p>
                  </a:txBody>
                  <a:tcPr marL="4240" marR="4240" marT="4240" marB="0" anchor="ctr"/>
                </a:tc>
                <a:tc>
                  <a:txBody>
                    <a:bodyPr/>
                    <a:lstStyle/>
                    <a:p>
                      <a:pPr algn="l" fontAlgn="ctr"/>
                      <a:r>
                        <a:rPr lang="en-US" sz="500" u="none" strike="noStrike">
                          <a:effectLst/>
                        </a:rPr>
                        <a:t>Description</a:t>
                      </a:r>
                      <a:endParaRPr lang="en-US" sz="500" b="1" i="0" u="none" strike="noStrike">
                        <a:solidFill>
                          <a:srgbClr val="FFFFFF"/>
                        </a:solidFill>
                        <a:effectLst/>
                        <a:latin typeface="Calibri (Body)"/>
                      </a:endParaRPr>
                    </a:p>
                  </a:txBody>
                  <a:tcPr marL="4240" marR="4240" marT="4240" marB="0" anchor="ctr"/>
                </a:tc>
                <a:tc>
                  <a:txBody>
                    <a:bodyPr/>
                    <a:lstStyle/>
                    <a:p>
                      <a:pPr algn="l" fontAlgn="ctr"/>
                      <a:r>
                        <a:rPr lang="en-US" sz="500" u="none" strike="noStrike">
                          <a:effectLst/>
                        </a:rPr>
                        <a:t>Data type</a:t>
                      </a:r>
                      <a:endParaRPr lang="en-US" sz="500" b="1" i="0" u="none" strike="noStrike">
                        <a:solidFill>
                          <a:srgbClr val="FFFFFF"/>
                        </a:solidFill>
                        <a:effectLst/>
                        <a:latin typeface="Calibri (Body)"/>
                      </a:endParaRPr>
                    </a:p>
                  </a:txBody>
                  <a:tcPr marL="4240" marR="4240" marT="4240" marB="0" anchor="ctr"/>
                </a:tc>
                <a:tc>
                  <a:txBody>
                    <a:bodyPr/>
                    <a:lstStyle/>
                    <a:p>
                      <a:pPr algn="l" fontAlgn="ctr"/>
                      <a:r>
                        <a:rPr lang="en-US" sz="500" u="none" strike="noStrike">
                          <a:effectLst/>
                        </a:rPr>
                        <a:t>UOMType</a:t>
                      </a:r>
                      <a:endParaRPr lang="en-US" sz="500" b="1" i="0" u="none" strike="noStrike">
                        <a:solidFill>
                          <a:srgbClr val="FFFFFF"/>
                        </a:solidFill>
                        <a:effectLst/>
                        <a:latin typeface="Calibri (Body)"/>
                      </a:endParaRPr>
                    </a:p>
                  </a:txBody>
                  <a:tcPr marL="4240" marR="4240" marT="4240" marB="0" anchor="ctr"/>
                </a:tc>
                <a:extLst>
                  <a:ext uri="{0D108BD9-81ED-4DB2-BD59-A6C34878D82A}">
                    <a16:rowId xmlns:a16="http://schemas.microsoft.com/office/drawing/2014/main" val="3624532340"/>
                  </a:ext>
                </a:extLst>
              </a:tr>
              <a:tr h="118842">
                <a:tc>
                  <a:txBody>
                    <a:bodyPr/>
                    <a:lstStyle/>
                    <a:p>
                      <a:pPr algn="l" fontAlgn="ctr"/>
                      <a:r>
                        <a:rPr lang="en-US" sz="500" u="none" strike="noStrike">
                          <a:effectLst/>
                        </a:rPr>
                        <a:t>acoustic_impedance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acoustic impedence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acoustic flow resistance within a given medium</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product of density and velocity</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139799102"/>
                  </a:ext>
                </a:extLst>
              </a:tr>
              <a:tr h="118842">
                <a:tc>
                  <a:txBody>
                    <a:bodyPr/>
                    <a:lstStyle/>
                    <a:p>
                      <a:pPr algn="l" fontAlgn="ctr"/>
                      <a:r>
                        <a:rPr lang="en-US" sz="500" u="none" strike="noStrike">
                          <a:effectLst/>
                        </a:rPr>
                        <a:t>bulk_density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density, bulk (natural)</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Total mass (of solids and water) divided by total volume of material, representing natural conditions</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mass per volume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3695729690"/>
                  </a:ext>
                </a:extLst>
              </a:tr>
              <a:tr h="118842">
                <a:tc>
                  <a:txBody>
                    <a:bodyPr/>
                    <a:lstStyle/>
                    <a:p>
                      <a:pPr algn="l" fontAlgn="b"/>
                      <a:r>
                        <a:rPr lang="en-US" sz="500" u="none" strike="noStrike">
                          <a:effectLst/>
                        </a:rPr>
                        <a:t>modulus_bulk</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bulk modulus</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Bulk modulus, denoted by K or B, is defined as a measure of how resistant to compression the substance is.</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pressure</a:t>
                      </a:r>
                      <a:endParaRPr lang="en-US" sz="500" b="0" i="0" u="none" strike="noStrike">
                        <a:solidFill>
                          <a:srgbClr val="000000"/>
                        </a:solidFill>
                        <a:effectLst/>
                        <a:latin typeface="Calibri" panose="020F0502020204030204" pitchFamily="34" charset="0"/>
                      </a:endParaRPr>
                    </a:p>
                  </a:txBody>
                  <a:tcPr marL="4240" marR="4240" marT="4240" marB="0" anchor="b"/>
                </a:tc>
                <a:extLst>
                  <a:ext uri="{0D108BD9-81ED-4DB2-BD59-A6C34878D82A}">
                    <a16:rowId xmlns:a16="http://schemas.microsoft.com/office/drawing/2014/main" val="905229048"/>
                  </a:ext>
                </a:extLst>
              </a:tr>
              <a:tr h="118842">
                <a:tc>
                  <a:txBody>
                    <a:bodyPr/>
                    <a:lstStyle/>
                    <a:p>
                      <a:pPr algn="l" fontAlgn="ctr"/>
                      <a:r>
                        <a:rPr lang="en-US" sz="500" u="none" strike="noStrike">
                          <a:effectLst/>
                        </a:rPr>
                        <a:t>capacitance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capacitance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The measured capacitance which is the ratio of delta charge and delta potential</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dimensionless</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1586248769"/>
                  </a:ext>
                </a:extLst>
              </a:tr>
              <a:tr h="118842">
                <a:tc>
                  <a:txBody>
                    <a:bodyPr/>
                    <a:lstStyle/>
                    <a:p>
                      <a:pPr algn="l" fontAlgn="ctr"/>
                      <a:r>
                        <a:rPr lang="en-US" sz="500" u="none" strike="noStrike">
                          <a:effectLst/>
                        </a:rPr>
                        <a:t>compressional_slowness</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compressional slowness</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The time it takes for a compressional wave to traverse a fixed distance; reciprocal of Compressional_Velocity.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time per length</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3846494171"/>
                  </a:ext>
                </a:extLst>
              </a:tr>
              <a:tr h="118842">
                <a:tc>
                  <a:txBody>
                    <a:bodyPr/>
                    <a:lstStyle/>
                    <a:p>
                      <a:pPr algn="l" fontAlgn="ctr"/>
                      <a:r>
                        <a:rPr lang="en-US" sz="500" u="none" strike="noStrike">
                          <a:effectLst/>
                        </a:rPr>
                        <a:t>conductivity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electrical conductivity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A measure of the conductive power of a specified material to the flow of an electric current.</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 conductivity</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2604432442"/>
                  </a:ext>
                </a:extLst>
              </a:tr>
              <a:tr h="118842">
                <a:tc>
                  <a:txBody>
                    <a:bodyPr/>
                    <a:lstStyle/>
                    <a:p>
                      <a:pPr algn="l" fontAlgn="b"/>
                      <a:r>
                        <a:rPr lang="en-US" sz="500" u="none" strike="noStrike">
                          <a:effectLst/>
                        </a:rPr>
                        <a:t>dielectric_constant</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dielectric constant</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The ratio of the permittivity of the medium to the permittivity of the free space</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dimensionless</a:t>
                      </a:r>
                      <a:endParaRPr lang="en-US" sz="500" b="0" i="0" u="none" strike="noStrike">
                        <a:solidFill>
                          <a:srgbClr val="000000"/>
                        </a:solidFill>
                        <a:effectLst/>
                        <a:latin typeface="Calibri" panose="020F0502020204030204" pitchFamily="34" charset="0"/>
                      </a:endParaRPr>
                    </a:p>
                  </a:txBody>
                  <a:tcPr marL="4240" marR="4240" marT="4240" marB="0" anchor="b"/>
                </a:tc>
                <a:extLst>
                  <a:ext uri="{0D108BD9-81ED-4DB2-BD59-A6C34878D82A}">
                    <a16:rowId xmlns:a16="http://schemas.microsoft.com/office/drawing/2014/main" val="4188695030"/>
                  </a:ext>
                </a:extLst>
              </a:tr>
              <a:tr h="118842">
                <a:tc>
                  <a:txBody>
                    <a:bodyPr/>
                    <a:lstStyle/>
                    <a:p>
                      <a:pPr algn="l" fontAlgn="ctr"/>
                      <a:r>
                        <a:rPr lang="en-US" sz="500" u="none" strike="noStrike">
                          <a:effectLst/>
                        </a:rPr>
                        <a:t>em_velocity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dirty="0">
                          <a:effectLst/>
                        </a:rPr>
                        <a:t>electromagnetic velocity</a:t>
                      </a:r>
                      <a:endParaRPr lang="en-US" sz="500" b="0" i="0" u="none" strike="noStrike" dirty="0">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The velocity of electromagnetic wave propagation through a medium</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length per time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1822943566"/>
                  </a:ext>
                </a:extLst>
              </a:tr>
              <a:tr h="118842">
                <a:tc>
                  <a:txBody>
                    <a:bodyPr/>
                    <a:lstStyle/>
                    <a:p>
                      <a:pPr algn="l" fontAlgn="b"/>
                      <a:r>
                        <a:rPr lang="en-US" sz="500" u="none" strike="noStrike">
                          <a:effectLst/>
                        </a:rPr>
                        <a:t>flow_velocity</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ctr"/>
                      <a:r>
                        <a:rPr lang="en-US" sz="500" u="none" strike="noStrike">
                          <a:effectLst/>
                        </a:rPr>
                        <a:t>Flow velocity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direction and rate of vertical flow velocity within the borehole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length per time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4025964579"/>
                  </a:ext>
                </a:extLst>
              </a:tr>
              <a:tr h="237681">
                <a:tc>
                  <a:txBody>
                    <a:bodyPr/>
                    <a:lstStyle/>
                    <a:p>
                      <a:pPr algn="l" fontAlgn="ctr"/>
                      <a:r>
                        <a:rPr lang="en-US" sz="500" u="none" strike="noStrike">
                          <a:effectLst/>
                        </a:rPr>
                        <a:t>gamma_ray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gamma ray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The intensity of natural gamma-ray radiation emitted from formations containing radioactive elements, such as Potassium, Thorium, and Uranium. Measured according to API specifications or as counts per time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api gravity</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3134375066"/>
                  </a:ext>
                </a:extLst>
              </a:tr>
              <a:tr h="118842">
                <a:tc>
                  <a:txBody>
                    <a:bodyPr/>
                    <a:lstStyle/>
                    <a:p>
                      <a:pPr algn="l" fontAlgn="ctr"/>
                      <a:r>
                        <a:rPr lang="en-US" sz="500" u="none" strike="noStrike">
                          <a:effectLst/>
                        </a:rPr>
                        <a:t>gravity_relative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relative gravitational field strength</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acceleration due to gravity in relative terms</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linear acceleration</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3368748552"/>
                  </a:ext>
                </a:extLst>
              </a:tr>
              <a:tr h="118842">
                <a:tc>
                  <a:txBody>
                    <a:bodyPr/>
                    <a:lstStyle/>
                    <a:p>
                      <a:pPr algn="l" fontAlgn="ctr"/>
                      <a:r>
                        <a:rPr lang="en-US" sz="500" u="none" strike="noStrike">
                          <a:effectLst/>
                        </a:rPr>
                        <a:t>gravity_absolute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absolute gravitational field strength</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acceleration due to gravity in absolute terms</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linear acceleration</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1964287586"/>
                  </a:ext>
                </a:extLst>
              </a:tr>
              <a:tr h="118842">
                <a:tc>
                  <a:txBody>
                    <a:bodyPr/>
                    <a:lstStyle/>
                    <a:p>
                      <a:pPr algn="l" fontAlgn="ctr"/>
                      <a:r>
                        <a:rPr lang="en-US" sz="500" u="none" strike="noStrike">
                          <a:effectLst/>
                        </a:rPr>
                        <a:t>magnetic_field_total</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total field strength</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Strength of the magnetic field</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 current per length</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2388812906"/>
                  </a:ext>
                </a:extLst>
              </a:tr>
              <a:tr h="118842">
                <a:tc>
                  <a:txBody>
                    <a:bodyPr/>
                    <a:lstStyle/>
                    <a:p>
                      <a:pPr algn="l" fontAlgn="ctr"/>
                      <a:r>
                        <a:rPr lang="en-US" sz="500" u="none" strike="noStrike">
                          <a:effectLst/>
                        </a:rPr>
                        <a:t>magnetic_field_x</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x component of magnetic field strength</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The x component of a magnetic field</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 current per length</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325796948"/>
                  </a:ext>
                </a:extLst>
              </a:tr>
              <a:tr h="118842">
                <a:tc>
                  <a:txBody>
                    <a:bodyPr/>
                    <a:lstStyle/>
                    <a:p>
                      <a:pPr algn="l" fontAlgn="ctr"/>
                      <a:r>
                        <a:rPr lang="en-US" sz="500" u="none" strike="noStrike">
                          <a:effectLst/>
                        </a:rPr>
                        <a:t>magnetic_field_y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y component of magnetic field strength</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The y component of a magnetic field</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 current per length</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3344901995"/>
                  </a:ext>
                </a:extLst>
              </a:tr>
              <a:tr h="118842">
                <a:tc>
                  <a:txBody>
                    <a:bodyPr/>
                    <a:lstStyle/>
                    <a:p>
                      <a:pPr algn="l" fontAlgn="b"/>
                      <a:r>
                        <a:rPr lang="en-US" sz="500" u="none" strike="noStrike">
                          <a:effectLst/>
                        </a:rPr>
                        <a:t>magnetic_field_z</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ctr"/>
                      <a:r>
                        <a:rPr lang="en-US" sz="500" u="none" strike="noStrike">
                          <a:effectLst/>
                        </a:rPr>
                        <a:t>z component of magnetic field strength</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The z component of a magnetic field</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 current per length</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1025354050"/>
                  </a:ext>
                </a:extLst>
              </a:tr>
              <a:tr h="118842">
                <a:tc>
                  <a:txBody>
                    <a:bodyPr/>
                    <a:lstStyle/>
                    <a:p>
                      <a:pPr algn="l" fontAlgn="ctr"/>
                      <a:r>
                        <a:rPr lang="en-US" sz="500" u="none" strike="noStrike">
                          <a:effectLst/>
                        </a:rPr>
                        <a:t>magnetic_susceptibility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magnetic susceptibility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The magnetic susceptibility of a given medium</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dimensionless</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3551302131"/>
                  </a:ext>
                </a:extLst>
              </a:tr>
              <a:tr h="356521">
                <a:tc>
                  <a:txBody>
                    <a:bodyPr/>
                    <a:lstStyle/>
                    <a:p>
                      <a:pPr algn="l" fontAlgn="ctr"/>
                      <a:r>
                        <a:rPr lang="en-US" sz="500" u="none" strike="noStrike">
                          <a:effectLst/>
                        </a:rPr>
                        <a:t>modulus_young</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young's modulus</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The tangent modulus of the initial, linear portion of a stress-strain curve for material in axial compression or tension is called Young's modulus, also known as the tensile (compression) modulus. It is defined as the ratio of the uniaxial stress over the uniaxial strain in the range of stress in which Hooke's Law holds.  It is often calculated using theory of elasticity from other tests.</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pressure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1127356145"/>
                  </a:ext>
                </a:extLst>
              </a:tr>
              <a:tr h="118842">
                <a:tc>
                  <a:txBody>
                    <a:bodyPr/>
                    <a:lstStyle/>
                    <a:p>
                      <a:pPr algn="l" fontAlgn="ctr"/>
                      <a:r>
                        <a:rPr lang="en-US" sz="500" u="none" strike="noStrike">
                          <a:effectLst/>
                        </a:rPr>
                        <a:t>p_wave_velocity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primary compression wave velocity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P waves (primary waves) are compressional waves that are longitudinal in nature.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length per time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1919687859"/>
                  </a:ext>
                </a:extLst>
              </a:tr>
              <a:tr h="237681">
                <a:tc>
                  <a:txBody>
                    <a:bodyPr/>
                    <a:lstStyle/>
                    <a:p>
                      <a:pPr algn="l" fontAlgn="ctr"/>
                      <a:r>
                        <a:rPr lang="en-US" sz="500" u="none" strike="noStrike">
                          <a:effectLst/>
                        </a:rPr>
                        <a:t>poisson_ratio</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poisson ratio</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Ratio of the transverse contraction of a body to its longitudinal extension when stretched. Typical values in minerals are from 0.15 to 0.3 (Carbonates:0.15, Sandstones:0.2, Shales:0.25).</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dimensionless</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3437203371"/>
                  </a:ext>
                </a:extLst>
              </a:tr>
              <a:tr h="118842">
                <a:tc>
                  <a:txBody>
                    <a:bodyPr/>
                    <a:lstStyle/>
                    <a:p>
                      <a:pPr algn="l" fontAlgn="ctr"/>
                      <a:r>
                        <a:rPr lang="en-US" sz="500" u="none" strike="noStrike">
                          <a:effectLst/>
                        </a:rPr>
                        <a:t>potential_electrical</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electrical potential</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 potential of the system</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 potential difference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2483245968"/>
                  </a:ext>
                </a:extLst>
              </a:tr>
              <a:tr h="118842">
                <a:tc>
                  <a:txBody>
                    <a:bodyPr/>
                    <a:lstStyle/>
                    <a:p>
                      <a:pPr algn="l" fontAlgn="ctr"/>
                      <a:r>
                        <a:rPr lang="en-US" sz="500" u="none" strike="noStrike">
                          <a:effectLst/>
                        </a:rPr>
                        <a:t>relaxation_time_constant</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relaxation time constant</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relaxation time constant</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dimensionless</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3643462920"/>
                  </a:ext>
                </a:extLst>
              </a:tr>
              <a:tr h="118842">
                <a:tc>
                  <a:txBody>
                    <a:bodyPr/>
                    <a:lstStyle/>
                    <a:p>
                      <a:pPr algn="l" fontAlgn="ctr"/>
                      <a:r>
                        <a:rPr lang="en-US" sz="500" u="none" strike="noStrike">
                          <a:effectLst/>
                        </a:rPr>
                        <a:t>resistivity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electrical resistivity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A measure of the resisting power of a specified material to the flow of an electric current.</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electrical resistivity</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3110744566"/>
                  </a:ext>
                </a:extLst>
              </a:tr>
              <a:tr h="118842">
                <a:tc>
                  <a:txBody>
                    <a:bodyPr/>
                    <a:lstStyle/>
                    <a:p>
                      <a:pPr algn="l" fontAlgn="ctr"/>
                      <a:r>
                        <a:rPr lang="en-US" sz="500" u="none" strike="noStrike">
                          <a:effectLst/>
                        </a:rPr>
                        <a:t>modulus_shear</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shear modulus</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Shear modulus, denoted by G, is defined as the ratio of shear stress to the shear strain.</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pressure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4192685427"/>
                  </a:ext>
                </a:extLst>
              </a:tr>
              <a:tr h="237681">
                <a:tc>
                  <a:txBody>
                    <a:bodyPr/>
                    <a:lstStyle/>
                    <a:p>
                      <a:pPr algn="l" fontAlgn="ctr"/>
                      <a:r>
                        <a:rPr lang="en-US" sz="500" u="none" strike="noStrike">
                          <a:effectLst/>
                        </a:rPr>
                        <a:t>shear_slowness</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shear slowness</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Acoustic slowness of a shear wave (Vs); reciprocal of Shear_Velocity; a shear wave is a type of seismic wave in which the particle motion is perpendicular to the direction of propagation; also called S-wave or secondary wave.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time per length</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2787164732"/>
                  </a:ext>
                </a:extLst>
              </a:tr>
              <a:tr h="237681">
                <a:tc>
                  <a:txBody>
                    <a:bodyPr/>
                    <a:lstStyle/>
                    <a:p>
                      <a:pPr algn="l" fontAlgn="ctr"/>
                      <a:r>
                        <a:rPr lang="en-US" sz="500" u="none" strike="noStrike">
                          <a:effectLst/>
                        </a:rPr>
                        <a:t>shear_velocity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shear velocity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The velocity of a shear wave (Vs); a shear wave is a type of seismic wave in which the particle motion is perpendicular to the direction of propagation in a horizontal plane ; also called S-wave or secondary wave.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length per time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684987257"/>
                  </a:ext>
                </a:extLst>
              </a:tr>
              <a:tr h="118842">
                <a:tc>
                  <a:txBody>
                    <a:bodyPr/>
                    <a:lstStyle/>
                    <a:p>
                      <a:pPr algn="l" fontAlgn="ctr"/>
                      <a:r>
                        <a:rPr lang="en-US" sz="500" u="none" strike="noStrike">
                          <a:effectLst/>
                        </a:rPr>
                        <a:t>sonic_porosity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sonic porosity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Sonic porosity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volume per volume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2704698977"/>
                  </a:ext>
                </a:extLst>
              </a:tr>
              <a:tr h="356521">
                <a:tc>
                  <a:txBody>
                    <a:bodyPr/>
                    <a:lstStyle/>
                    <a:p>
                      <a:pPr algn="l" fontAlgn="ctr"/>
                      <a:r>
                        <a:rPr lang="en-US" sz="500" u="none" strike="noStrike">
                          <a:effectLst/>
                        </a:rPr>
                        <a:t>spontaneous_potential</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spontaneous potential</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b"/>
                      <a:r>
                        <a:rPr lang="en-US" sz="500" u="none" strike="noStrike">
                          <a:effectLst/>
                        </a:rPr>
                        <a:t>Also called self potential, is a naturally occurring electric potential difference in the Earth, measured by an electrode relative to a fixed reference electrode. Spontaneous potentials are usually caused by charge separation in clay or other minerals, due to presence of semi-permeable interface impeding the diffusion of ions through the pore space of rocks, or by natural flow of a conducting fluid through the rocks.</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 potential difference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1620041854"/>
                  </a:ext>
                </a:extLst>
              </a:tr>
              <a:tr h="118842">
                <a:tc>
                  <a:txBody>
                    <a:bodyPr/>
                    <a:lstStyle/>
                    <a:p>
                      <a:pPr algn="l" fontAlgn="b"/>
                      <a:r>
                        <a:rPr lang="en-US" sz="500" u="none" strike="noStrike">
                          <a:effectLst/>
                        </a:rPr>
                        <a:t>temperature</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temperature</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Measured temperature</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thermodynamic temperature</a:t>
                      </a:r>
                      <a:endParaRPr lang="en-US" sz="500" b="0" i="0" u="none" strike="noStrike">
                        <a:solidFill>
                          <a:srgbClr val="000000"/>
                        </a:solidFill>
                        <a:effectLst/>
                        <a:latin typeface="Calibri" panose="020F0502020204030204" pitchFamily="34" charset="0"/>
                      </a:endParaRPr>
                    </a:p>
                  </a:txBody>
                  <a:tcPr marL="4240" marR="4240" marT="4240" marB="0" anchor="b"/>
                </a:tc>
                <a:extLst>
                  <a:ext uri="{0D108BD9-81ED-4DB2-BD59-A6C34878D82A}">
                    <a16:rowId xmlns:a16="http://schemas.microsoft.com/office/drawing/2014/main" val="1970907204"/>
                  </a:ext>
                </a:extLst>
              </a:tr>
              <a:tr h="118842">
                <a:tc>
                  <a:txBody>
                    <a:bodyPr/>
                    <a:lstStyle/>
                    <a:p>
                      <a:pPr algn="l" fontAlgn="b"/>
                      <a:r>
                        <a:rPr lang="en-US" sz="500" u="none" strike="noStrike">
                          <a:effectLst/>
                        </a:rPr>
                        <a:t>tension</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tension</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The force tending to cause extension of a body, as experienced in a cable, rope, string, etc.</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force</a:t>
                      </a:r>
                      <a:endParaRPr lang="en-US" sz="500" b="0" i="0" u="none" strike="noStrike">
                        <a:solidFill>
                          <a:srgbClr val="000000"/>
                        </a:solidFill>
                        <a:effectLst/>
                        <a:latin typeface="Calibri" panose="020F0502020204030204" pitchFamily="34" charset="0"/>
                      </a:endParaRPr>
                    </a:p>
                  </a:txBody>
                  <a:tcPr marL="4240" marR="4240" marT="4240" marB="0" anchor="b"/>
                </a:tc>
                <a:extLst>
                  <a:ext uri="{0D108BD9-81ED-4DB2-BD59-A6C34878D82A}">
                    <a16:rowId xmlns:a16="http://schemas.microsoft.com/office/drawing/2014/main" val="2330186241"/>
                  </a:ext>
                </a:extLst>
              </a:tr>
              <a:tr h="118842">
                <a:tc>
                  <a:txBody>
                    <a:bodyPr/>
                    <a:lstStyle/>
                    <a:p>
                      <a:pPr algn="l" fontAlgn="b"/>
                      <a:r>
                        <a:rPr lang="en-US" sz="500" u="none" strike="noStrike">
                          <a:effectLst/>
                        </a:rPr>
                        <a:t>resistance</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ctr"/>
                      <a:r>
                        <a:rPr lang="en-US" sz="500" u="none" strike="noStrike">
                          <a:effectLst/>
                        </a:rPr>
                        <a:t>resistance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resistance within the system</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electrical resistance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485449578"/>
                  </a:ext>
                </a:extLst>
              </a:tr>
              <a:tr h="118842">
                <a:tc>
                  <a:txBody>
                    <a:bodyPr/>
                    <a:lstStyle/>
                    <a:p>
                      <a:pPr algn="l" fontAlgn="b"/>
                      <a:r>
                        <a:rPr lang="en-US" sz="500" u="none" strike="noStrike">
                          <a:effectLst/>
                        </a:rPr>
                        <a:t>borehole_diameter</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ctr"/>
                      <a:r>
                        <a:rPr lang="en-US" sz="500" u="none" strike="noStrike">
                          <a:effectLst/>
                        </a:rPr>
                        <a:t>diameter of borehole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diameter of the borehole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length</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1729263163"/>
                  </a:ext>
                </a:extLst>
              </a:tr>
              <a:tr h="118842">
                <a:tc>
                  <a:txBody>
                    <a:bodyPr/>
                    <a:lstStyle/>
                    <a:p>
                      <a:pPr algn="l" fontAlgn="b"/>
                      <a:r>
                        <a:rPr lang="en-US" sz="500" u="none" strike="noStrike">
                          <a:effectLst/>
                        </a:rPr>
                        <a:t>tube_wave_velocity</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ctr"/>
                      <a:r>
                        <a:rPr lang="en-US" sz="500" u="none" strike="noStrike">
                          <a:effectLst/>
                        </a:rPr>
                        <a:t>tube wave velocity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wave velocity that propagates along the steel-cased borehole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length per time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363331841"/>
                  </a:ext>
                </a:extLst>
              </a:tr>
              <a:tr h="118842">
                <a:tc>
                  <a:txBody>
                    <a:bodyPr/>
                    <a:lstStyle/>
                    <a:p>
                      <a:pPr algn="l" fontAlgn="b"/>
                      <a:r>
                        <a:rPr lang="en-US" sz="500" u="none" strike="noStrike">
                          <a:effectLst/>
                        </a:rPr>
                        <a:t>s_wave_velocity</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ctr"/>
                      <a:r>
                        <a:rPr lang="en-US" sz="500" u="none" strike="noStrike">
                          <a:effectLst/>
                        </a:rPr>
                        <a:t>shear wave velocity</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velocity of s-waves through the medium</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length per time</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992373473"/>
                  </a:ext>
                </a:extLst>
              </a:tr>
              <a:tr h="118842">
                <a:tc>
                  <a:txBody>
                    <a:bodyPr/>
                    <a:lstStyle/>
                    <a:p>
                      <a:pPr algn="l" fontAlgn="b"/>
                      <a:r>
                        <a:rPr lang="en-US" sz="500" u="none" strike="noStrike">
                          <a:effectLst/>
                        </a:rPr>
                        <a:t>attenuation</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ctr"/>
                      <a:r>
                        <a:rPr lang="en-US" sz="500" u="none" strike="noStrike">
                          <a:effectLst/>
                        </a:rPr>
                        <a:t>attenuation</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attenuation of mechanical or em wave during propagation</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dimensionless</a:t>
                      </a:r>
                      <a:endParaRPr lang="en-US" sz="500" b="0" i="0" u="none" strike="noStrike">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509025354"/>
                  </a:ext>
                </a:extLst>
              </a:tr>
              <a:tr h="118842">
                <a:tc>
                  <a:txBody>
                    <a:bodyPr/>
                    <a:lstStyle/>
                    <a:p>
                      <a:pPr algn="l" fontAlgn="b"/>
                      <a:r>
                        <a:rPr lang="en-US" sz="500" u="none" strike="noStrike">
                          <a:effectLst/>
                        </a:rPr>
                        <a:t>wall_image</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b"/>
                      <a:r>
                        <a:rPr lang="en-US" sz="500" u="none" strike="noStrike">
                          <a:effectLst/>
                        </a:rPr>
                        <a:t>borehole wall image [R,G,B]</a:t>
                      </a:r>
                      <a:endParaRPr lang="en-US" sz="500" b="0" i="0" u="none" strike="noStrike">
                        <a:solidFill>
                          <a:srgbClr val="000000"/>
                        </a:solidFill>
                        <a:effectLst/>
                        <a:latin typeface="Calibri" panose="020F0502020204030204" pitchFamily="34" charset="0"/>
                      </a:endParaRPr>
                    </a:p>
                  </a:txBody>
                  <a:tcPr marL="4240" marR="4240" marT="4240" marB="0" anchor="b"/>
                </a:tc>
                <a:tc>
                  <a:txBody>
                    <a:bodyPr/>
                    <a:lstStyle/>
                    <a:p>
                      <a:pPr algn="l" fontAlgn="ctr"/>
                      <a:r>
                        <a:rPr lang="en-US" sz="500" u="none" strike="noStrike">
                          <a:effectLst/>
                        </a:rPr>
                        <a:t>color image of the borehole wall</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a:effectLst/>
                        </a:rPr>
                        <a:t>double</a:t>
                      </a:r>
                      <a:endParaRPr lang="en-US" sz="500" b="0" i="0" u="none" strike="noStrike">
                        <a:solidFill>
                          <a:srgbClr val="000000"/>
                        </a:solidFill>
                        <a:effectLst/>
                        <a:latin typeface="Calibri" panose="020F0502020204030204" pitchFamily="34" charset="0"/>
                      </a:endParaRPr>
                    </a:p>
                  </a:txBody>
                  <a:tcPr marL="4240" marR="4240" marT="4240" marB="0" anchor="ctr"/>
                </a:tc>
                <a:tc>
                  <a:txBody>
                    <a:bodyPr/>
                    <a:lstStyle/>
                    <a:p>
                      <a:pPr algn="l" fontAlgn="ctr"/>
                      <a:r>
                        <a:rPr lang="en-US" sz="500" u="none" strike="noStrike" dirty="0">
                          <a:effectLst/>
                        </a:rPr>
                        <a:t>dimensionless</a:t>
                      </a:r>
                      <a:endParaRPr lang="en-US" sz="500" b="0" i="0" u="none" strike="noStrike" dirty="0">
                        <a:solidFill>
                          <a:srgbClr val="000000"/>
                        </a:solidFill>
                        <a:effectLst/>
                        <a:latin typeface="Calibri" panose="020F0502020204030204" pitchFamily="34" charset="0"/>
                      </a:endParaRPr>
                    </a:p>
                  </a:txBody>
                  <a:tcPr marL="4240" marR="4240" marT="4240" marB="0" anchor="ctr"/>
                </a:tc>
                <a:extLst>
                  <a:ext uri="{0D108BD9-81ED-4DB2-BD59-A6C34878D82A}">
                    <a16:rowId xmlns:a16="http://schemas.microsoft.com/office/drawing/2014/main" val="123801732"/>
                  </a:ext>
                </a:extLst>
              </a:tr>
            </a:tbl>
          </a:graphicData>
        </a:graphic>
      </p:graphicFrame>
    </p:spTree>
    <p:extLst>
      <p:ext uri="{BB962C8B-B14F-4D97-AF65-F5344CB8AC3E}">
        <p14:creationId xmlns:p14="http://schemas.microsoft.com/office/powerpoint/2010/main" val="204035968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550F3E27-9459-A725-9DB4-6DF9D682A6DF}"/>
              </a:ext>
            </a:extLst>
          </p:cNvPr>
          <p:cNvGraphicFramePr>
            <a:graphicFrameLocks noGrp="1"/>
          </p:cNvGraphicFramePr>
          <p:nvPr>
            <p:extLst>
              <p:ext uri="{D42A27DB-BD31-4B8C-83A1-F6EECF244321}">
                <p14:modId xmlns:p14="http://schemas.microsoft.com/office/powerpoint/2010/main" val="1059588015"/>
              </p:ext>
            </p:extLst>
          </p:nvPr>
        </p:nvGraphicFramePr>
        <p:xfrm>
          <a:off x="2586183" y="674254"/>
          <a:ext cx="3676072" cy="5578776"/>
        </p:xfrm>
        <a:graphic>
          <a:graphicData uri="http://schemas.openxmlformats.org/drawingml/2006/table">
            <a:tbl>
              <a:tblPr>
                <a:tableStyleId>{5C22544A-7EE6-4342-B048-85BDC9FD1C3A}</a:tableStyleId>
              </a:tblPr>
              <a:tblGrid>
                <a:gridCol w="1857590">
                  <a:extLst>
                    <a:ext uri="{9D8B030D-6E8A-4147-A177-3AD203B41FA5}">
                      <a16:colId xmlns:a16="http://schemas.microsoft.com/office/drawing/2014/main" val="167689784"/>
                    </a:ext>
                  </a:extLst>
                </a:gridCol>
                <a:gridCol w="1818482">
                  <a:extLst>
                    <a:ext uri="{9D8B030D-6E8A-4147-A177-3AD203B41FA5}">
                      <a16:colId xmlns:a16="http://schemas.microsoft.com/office/drawing/2014/main" val="3332031504"/>
                    </a:ext>
                  </a:extLst>
                </a:gridCol>
              </a:tblGrid>
              <a:tr h="132828">
                <a:tc>
                  <a:txBody>
                    <a:bodyPr/>
                    <a:lstStyle/>
                    <a:p>
                      <a:pPr algn="l" fontAlgn="b"/>
                      <a:r>
                        <a:rPr lang="en-US" sz="500" u="none" strike="noStrike">
                          <a:effectLst/>
                        </a:rPr>
                        <a:t>Code</a:t>
                      </a:r>
                      <a:endParaRPr lang="en-US" sz="500" b="1" i="0" u="none" strike="noStrike">
                        <a:solidFill>
                          <a:srgbClr val="FFFFFF"/>
                        </a:solidFill>
                        <a:effectLst/>
                        <a:latin typeface="Verdana" panose="020B0604030504040204" pitchFamily="34" charset="0"/>
                      </a:endParaRPr>
                    </a:p>
                  </a:txBody>
                  <a:tcPr marL="4903" marR="4903" marT="4903" marB="0" anchor="b"/>
                </a:tc>
                <a:tc>
                  <a:txBody>
                    <a:bodyPr/>
                    <a:lstStyle/>
                    <a:p>
                      <a:pPr algn="l" fontAlgn="b"/>
                      <a:r>
                        <a:rPr lang="en-US" sz="600" u="none" strike="noStrike">
                          <a:effectLst/>
                        </a:rPr>
                        <a:t>Geophysical Method</a:t>
                      </a:r>
                      <a:endParaRPr lang="en-US" sz="600" b="1" i="0" u="none" strike="noStrike">
                        <a:solidFill>
                          <a:srgbClr val="FFFFFF"/>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1018524706"/>
                  </a:ext>
                </a:extLst>
              </a:tr>
              <a:tr h="132828">
                <a:tc>
                  <a:txBody>
                    <a:bodyPr/>
                    <a:lstStyle/>
                    <a:p>
                      <a:pPr algn="l" fontAlgn="b"/>
                      <a:r>
                        <a:rPr lang="en-US" sz="600" u="none" strike="noStrike">
                          <a:effectLst/>
                        </a:rPr>
                        <a:t>magnetic_susceptibility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borehole log</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922677570"/>
                  </a:ext>
                </a:extLst>
              </a:tr>
              <a:tr h="132828">
                <a:tc>
                  <a:txBody>
                    <a:bodyPr/>
                    <a:lstStyle/>
                    <a:p>
                      <a:pPr algn="l" fontAlgn="b"/>
                      <a:r>
                        <a:rPr lang="en-US" sz="600" u="none" strike="noStrike">
                          <a:effectLst/>
                        </a:rPr>
                        <a:t>p_wave_velocity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borehole log</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188127887"/>
                  </a:ext>
                </a:extLst>
              </a:tr>
              <a:tr h="132828">
                <a:tc>
                  <a:txBody>
                    <a:bodyPr/>
                    <a:lstStyle/>
                    <a:p>
                      <a:pPr algn="l" fontAlgn="b"/>
                      <a:r>
                        <a:rPr lang="en-US" sz="600" u="none" strike="noStrike">
                          <a:effectLst/>
                        </a:rPr>
                        <a:t>poisson_ratio</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borehole log</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2990040541"/>
                  </a:ext>
                </a:extLst>
              </a:tr>
              <a:tr h="132828">
                <a:tc>
                  <a:txBody>
                    <a:bodyPr/>
                    <a:lstStyle/>
                    <a:p>
                      <a:pPr algn="l" fontAlgn="b"/>
                      <a:r>
                        <a:rPr lang="en-US" sz="600" u="none" strike="noStrike">
                          <a:effectLst/>
                        </a:rPr>
                        <a:t>s_wave_velocity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borehole log</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363679033"/>
                  </a:ext>
                </a:extLst>
              </a:tr>
              <a:tr h="132828">
                <a:tc>
                  <a:txBody>
                    <a:bodyPr/>
                    <a:lstStyle/>
                    <a:p>
                      <a:pPr algn="l" fontAlgn="b"/>
                      <a:r>
                        <a:rPr lang="en-US" sz="600" u="none" strike="noStrike">
                          <a:effectLst/>
                        </a:rPr>
                        <a:t>potential_electrical</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electrical resisitivity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2097451643"/>
                  </a:ext>
                </a:extLst>
              </a:tr>
              <a:tr h="132828">
                <a:tc>
                  <a:txBody>
                    <a:bodyPr/>
                    <a:lstStyle/>
                    <a:p>
                      <a:pPr algn="l" fontAlgn="b"/>
                      <a:r>
                        <a:rPr lang="en-US" sz="600" u="none" strike="noStrike">
                          <a:effectLst/>
                        </a:rPr>
                        <a:t>resistivity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electrical resisitivity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1183032492"/>
                  </a:ext>
                </a:extLst>
              </a:tr>
              <a:tr h="132828">
                <a:tc>
                  <a:txBody>
                    <a:bodyPr/>
                    <a:lstStyle/>
                    <a:p>
                      <a:pPr algn="l" fontAlgn="b"/>
                      <a:r>
                        <a:rPr lang="en-US" sz="600" u="none" strike="noStrike">
                          <a:effectLst/>
                        </a:rPr>
                        <a:t>resistivity_app</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electrical resisitivity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1751110228"/>
                  </a:ext>
                </a:extLst>
              </a:tr>
              <a:tr h="132828">
                <a:tc>
                  <a:txBody>
                    <a:bodyPr/>
                    <a:lstStyle/>
                    <a:p>
                      <a:pPr algn="l" fontAlgn="b"/>
                      <a:r>
                        <a:rPr lang="en-US" sz="600" u="none" strike="noStrike">
                          <a:effectLst/>
                        </a:rPr>
                        <a:t>conductivity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frequency domain EM (FDEM)</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1313268038"/>
                  </a:ext>
                </a:extLst>
              </a:tr>
              <a:tr h="132828">
                <a:tc>
                  <a:txBody>
                    <a:bodyPr/>
                    <a:lstStyle/>
                    <a:p>
                      <a:pPr algn="l" fontAlgn="b"/>
                      <a:r>
                        <a:rPr lang="en-US" sz="600" u="none" strike="noStrike">
                          <a:effectLst/>
                        </a:rPr>
                        <a:t>in_phase_x</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frequency domain EM (FDEM)</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20783757"/>
                  </a:ext>
                </a:extLst>
              </a:tr>
              <a:tr h="132828">
                <a:tc>
                  <a:txBody>
                    <a:bodyPr/>
                    <a:lstStyle/>
                    <a:p>
                      <a:pPr algn="l" fontAlgn="b"/>
                      <a:r>
                        <a:rPr lang="en-US" sz="600" u="none" strike="noStrike">
                          <a:effectLst/>
                        </a:rPr>
                        <a:t>in_phase_y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frequency domain EM (FDEM)</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822644851"/>
                  </a:ext>
                </a:extLst>
              </a:tr>
              <a:tr h="132828">
                <a:tc>
                  <a:txBody>
                    <a:bodyPr/>
                    <a:lstStyle/>
                    <a:p>
                      <a:pPr algn="l" fontAlgn="b"/>
                      <a:r>
                        <a:rPr lang="en-US" sz="600" u="none" strike="noStrike">
                          <a:effectLst/>
                        </a:rPr>
                        <a:t>quadrature_x</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frequency domain EM (FDEM)</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020553077"/>
                  </a:ext>
                </a:extLst>
              </a:tr>
              <a:tr h="132828">
                <a:tc>
                  <a:txBody>
                    <a:bodyPr/>
                    <a:lstStyle/>
                    <a:p>
                      <a:pPr algn="l" fontAlgn="b"/>
                      <a:r>
                        <a:rPr lang="en-US" sz="600" u="none" strike="noStrike">
                          <a:effectLst/>
                        </a:rPr>
                        <a:t>quadrature_y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frequency domain EM (FDEM)</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2673419525"/>
                  </a:ext>
                </a:extLst>
              </a:tr>
              <a:tr h="132828">
                <a:tc>
                  <a:txBody>
                    <a:bodyPr/>
                    <a:lstStyle/>
                    <a:p>
                      <a:pPr algn="l" fontAlgn="b"/>
                      <a:r>
                        <a:rPr lang="en-US" sz="600" u="none" strike="noStrike">
                          <a:effectLst/>
                        </a:rPr>
                        <a:t>resistivity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frequency domain EM (FDEM)</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2919132942"/>
                  </a:ext>
                </a:extLst>
              </a:tr>
              <a:tr h="132828">
                <a:tc>
                  <a:txBody>
                    <a:bodyPr/>
                    <a:lstStyle/>
                    <a:p>
                      <a:pPr algn="l" fontAlgn="b"/>
                      <a:r>
                        <a:rPr lang="en-US" sz="600" u="none" strike="noStrike">
                          <a:effectLst/>
                        </a:rPr>
                        <a:t>anomaly_bouguer</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gravity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721187080"/>
                  </a:ext>
                </a:extLst>
              </a:tr>
              <a:tr h="132828">
                <a:tc>
                  <a:txBody>
                    <a:bodyPr/>
                    <a:lstStyle/>
                    <a:p>
                      <a:pPr algn="l" fontAlgn="b"/>
                      <a:r>
                        <a:rPr lang="en-US" sz="600" u="none" strike="noStrike">
                          <a:effectLst/>
                        </a:rPr>
                        <a:t>anomaly_free_air</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gravity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194326948"/>
                  </a:ext>
                </a:extLst>
              </a:tr>
              <a:tr h="132828">
                <a:tc>
                  <a:txBody>
                    <a:bodyPr/>
                    <a:lstStyle/>
                    <a:p>
                      <a:pPr algn="l" fontAlgn="b"/>
                      <a:r>
                        <a:rPr lang="en-US" sz="600" u="none" strike="noStrike">
                          <a:effectLst/>
                        </a:rPr>
                        <a:t>bulk_density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gravity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2919577970"/>
                  </a:ext>
                </a:extLst>
              </a:tr>
              <a:tr h="132828">
                <a:tc>
                  <a:txBody>
                    <a:bodyPr/>
                    <a:lstStyle/>
                    <a:p>
                      <a:pPr algn="l" fontAlgn="b"/>
                      <a:r>
                        <a:rPr lang="en-US" sz="600" u="none" strike="noStrike">
                          <a:effectLst/>
                        </a:rPr>
                        <a:t>gravity_absolute</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gravity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1516941046"/>
                  </a:ext>
                </a:extLst>
              </a:tr>
              <a:tr h="132828">
                <a:tc>
                  <a:txBody>
                    <a:bodyPr/>
                    <a:lstStyle/>
                    <a:p>
                      <a:pPr algn="l" fontAlgn="b"/>
                      <a:r>
                        <a:rPr lang="en-US" sz="600" u="none" strike="noStrike">
                          <a:effectLst/>
                        </a:rPr>
                        <a:t>gravity_gradient</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gravity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235581285"/>
                  </a:ext>
                </a:extLst>
              </a:tr>
              <a:tr h="132828">
                <a:tc>
                  <a:txBody>
                    <a:bodyPr/>
                    <a:lstStyle/>
                    <a:p>
                      <a:pPr algn="l" fontAlgn="b"/>
                      <a:r>
                        <a:rPr lang="en-US" sz="600" u="none" strike="noStrike">
                          <a:effectLst/>
                        </a:rPr>
                        <a:t>gravity_relative</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gravity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1946199489"/>
                  </a:ext>
                </a:extLst>
              </a:tr>
              <a:tr h="132828">
                <a:tc>
                  <a:txBody>
                    <a:bodyPr/>
                    <a:lstStyle/>
                    <a:p>
                      <a:pPr algn="l" fontAlgn="b"/>
                      <a:r>
                        <a:rPr lang="en-US" sz="600" u="none" strike="noStrike">
                          <a:effectLst/>
                        </a:rPr>
                        <a:t>conductivity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ground penetrating radar (GPR)</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707329859"/>
                  </a:ext>
                </a:extLst>
              </a:tr>
              <a:tr h="132828">
                <a:tc>
                  <a:txBody>
                    <a:bodyPr/>
                    <a:lstStyle/>
                    <a:p>
                      <a:pPr algn="l" fontAlgn="b"/>
                      <a:r>
                        <a:rPr lang="en-US" sz="600" u="none" strike="noStrike">
                          <a:effectLst/>
                        </a:rPr>
                        <a:t>dielectric_constant</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ground penetrating radar (GPR)</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2089107987"/>
                  </a:ext>
                </a:extLst>
              </a:tr>
              <a:tr h="132828">
                <a:tc>
                  <a:txBody>
                    <a:bodyPr/>
                    <a:lstStyle/>
                    <a:p>
                      <a:pPr algn="l" fontAlgn="b"/>
                      <a:r>
                        <a:rPr lang="en-US" sz="600" u="none" strike="noStrike">
                          <a:effectLst/>
                        </a:rPr>
                        <a:t>dielectric_permittivity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ground penetrating radar (GPR)</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2599809675"/>
                  </a:ext>
                </a:extLst>
              </a:tr>
              <a:tr h="132828">
                <a:tc>
                  <a:txBody>
                    <a:bodyPr/>
                    <a:lstStyle/>
                    <a:p>
                      <a:pPr algn="l" fontAlgn="b"/>
                      <a:r>
                        <a:rPr lang="en-US" sz="600" u="none" strike="noStrike">
                          <a:effectLst/>
                        </a:rPr>
                        <a:t>em_velocity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ground penetrating radar (GPR)</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926371093"/>
                  </a:ext>
                </a:extLst>
              </a:tr>
              <a:tr h="132828">
                <a:tc>
                  <a:txBody>
                    <a:bodyPr/>
                    <a:lstStyle/>
                    <a:p>
                      <a:pPr algn="l" fontAlgn="b"/>
                      <a:r>
                        <a:rPr lang="en-US" sz="600" u="none" strike="noStrike">
                          <a:effectLst/>
                        </a:rPr>
                        <a:t>capacitance</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induced polarization (IP)</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77286811"/>
                  </a:ext>
                </a:extLst>
              </a:tr>
              <a:tr h="132828">
                <a:tc>
                  <a:txBody>
                    <a:bodyPr/>
                    <a:lstStyle/>
                    <a:p>
                      <a:pPr algn="l" fontAlgn="b"/>
                      <a:r>
                        <a:rPr lang="en-US" sz="600" u="none" strike="noStrike">
                          <a:effectLst/>
                        </a:rPr>
                        <a:t>resistivity_app</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induced polarization (IP)</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548708924"/>
                  </a:ext>
                </a:extLst>
              </a:tr>
              <a:tr h="132828">
                <a:tc>
                  <a:txBody>
                    <a:bodyPr/>
                    <a:lstStyle/>
                    <a:p>
                      <a:pPr algn="l" fontAlgn="b"/>
                      <a:r>
                        <a:rPr lang="en-US" sz="600" u="none" strike="noStrike">
                          <a:effectLst/>
                        </a:rPr>
                        <a:t>electric_field_x</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magneotellurics (MT)</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2347721198"/>
                  </a:ext>
                </a:extLst>
              </a:tr>
              <a:tr h="132828">
                <a:tc>
                  <a:txBody>
                    <a:bodyPr/>
                    <a:lstStyle/>
                    <a:p>
                      <a:pPr algn="l" fontAlgn="b"/>
                      <a:r>
                        <a:rPr lang="en-US" sz="600" u="none" strike="noStrike">
                          <a:effectLst/>
                        </a:rPr>
                        <a:t>electric_field_y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magneotellurics (MT)</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1922005641"/>
                  </a:ext>
                </a:extLst>
              </a:tr>
              <a:tr h="132828">
                <a:tc>
                  <a:txBody>
                    <a:bodyPr/>
                    <a:lstStyle/>
                    <a:p>
                      <a:pPr algn="l" fontAlgn="b"/>
                      <a:r>
                        <a:rPr lang="en-US" sz="600" u="none" strike="noStrike">
                          <a:effectLst/>
                        </a:rPr>
                        <a:t>magnetic_field_x</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magneotellurics (MT)</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949664190"/>
                  </a:ext>
                </a:extLst>
              </a:tr>
              <a:tr h="132828">
                <a:tc>
                  <a:txBody>
                    <a:bodyPr/>
                    <a:lstStyle/>
                    <a:p>
                      <a:pPr algn="l" fontAlgn="b"/>
                      <a:r>
                        <a:rPr lang="en-US" sz="600" u="none" strike="noStrike">
                          <a:effectLst/>
                        </a:rPr>
                        <a:t>magnetic_field_y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magneotellurics (MT)</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4266734692"/>
                  </a:ext>
                </a:extLst>
              </a:tr>
              <a:tr h="132828">
                <a:tc>
                  <a:txBody>
                    <a:bodyPr/>
                    <a:lstStyle/>
                    <a:p>
                      <a:pPr algn="l" fontAlgn="b"/>
                      <a:r>
                        <a:rPr lang="en-US" sz="600" u="none" strike="noStrike">
                          <a:effectLst/>
                        </a:rPr>
                        <a:t>magnetic_field_z</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magneotellurics (MT)</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2781480121"/>
                  </a:ext>
                </a:extLst>
              </a:tr>
              <a:tr h="132828">
                <a:tc>
                  <a:txBody>
                    <a:bodyPr/>
                    <a:lstStyle/>
                    <a:p>
                      <a:pPr algn="l" fontAlgn="b"/>
                      <a:r>
                        <a:rPr lang="en-US" sz="600" u="none" strike="noStrike">
                          <a:effectLst/>
                        </a:rPr>
                        <a:t>resistivity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magneotellurics (MT)</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49513132"/>
                  </a:ext>
                </a:extLst>
              </a:tr>
              <a:tr h="132828">
                <a:tc>
                  <a:txBody>
                    <a:bodyPr/>
                    <a:lstStyle/>
                    <a:p>
                      <a:pPr algn="l" fontAlgn="b"/>
                      <a:r>
                        <a:rPr lang="en-US" sz="600" u="none" strike="noStrike">
                          <a:effectLst/>
                        </a:rPr>
                        <a:t>resistivity_app</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magneotellurics (MT)</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815681087"/>
                  </a:ext>
                </a:extLst>
              </a:tr>
              <a:tr h="132828">
                <a:tc>
                  <a:txBody>
                    <a:bodyPr/>
                    <a:lstStyle/>
                    <a:p>
                      <a:pPr algn="l" fontAlgn="b"/>
                      <a:r>
                        <a:rPr lang="en-US" sz="600" u="none" strike="noStrike">
                          <a:effectLst/>
                        </a:rPr>
                        <a:t>tensor_impedance_x</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magneotellurics (MT)</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879569776"/>
                  </a:ext>
                </a:extLst>
              </a:tr>
              <a:tr h="132828">
                <a:tc>
                  <a:txBody>
                    <a:bodyPr/>
                    <a:lstStyle/>
                    <a:p>
                      <a:pPr algn="l" fontAlgn="b"/>
                      <a:r>
                        <a:rPr lang="en-US" sz="600" u="none" strike="noStrike">
                          <a:effectLst/>
                        </a:rPr>
                        <a:t>tensor_impedance_y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magneotellurics (MT)</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621745196"/>
                  </a:ext>
                </a:extLst>
              </a:tr>
              <a:tr h="132828">
                <a:tc>
                  <a:txBody>
                    <a:bodyPr/>
                    <a:lstStyle/>
                    <a:p>
                      <a:pPr algn="l" fontAlgn="b"/>
                      <a:r>
                        <a:rPr lang="en-US" sz="600" u="none" strike="noStrike">
                          <a:effectLst/>
                        </a:rPr>
                        <a:t>tensor_impedance_z</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magneotellurics (MT)</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912705608"/>
                  </a:ext>
                </a:extLst>
              </a:tr>
              <a:tr h="132828">
                <a:tc>
                  <a:txBody>
                    <a:bodyPr/>
                    <a:lstStyle/>
                    <a:p>
                      <a:pPr algn="l" fontAlgn="b"/>
                      <a:r>
                        <a:rPr lang="en-US" sz="600" u="none" strike="noStrike">
                          <a:effectLst/>
                        </a:rPr>
                        <a:t>magnetic_field_gradient</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magnetometry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625705176"/>
                  </a:ext>
                </a:extLst>
              </a:tr>
              <a:tr h="132828">
                <a:tc>
                  <a:txBody>
                    <a:bodyPr/>
                    <a:lstStyle/>
                    <a:p>
                      <a:pPr algn="l" fontAlgn="ctr"/>
                      <a:r>
                        <a:rPr lang="en-US" sz="600" u="none" strike="noStrike">
                          <a:effectLst/>
                        </a:rPr>
                        <a:t>magnetic_field_total</a:t>
                      </a:r>
                      <a:endParaRPr lang="en-US" sz="600" b="0" i="0" u="none" strike="noStrike">
                        <a:solidFill>
                          <a:srgbClr val="000000"/>
                        </a:solidFill>
                        <a:effectLst/>
                        <a:latin typeface="Calibri" panose="020F0502020204030204" pitchFamily="34" charset="0"/>
                      </a:endParaRPr>
                    </a:p>
                  </a:txBody>
                  <a:tcPr marL="4903" marR="4903" marT="4903" marB="0" anchor="ctr"/>
                </a:tc>
                <a:tc>
                  <a:txBody>
                    <a:bodyPr/>
                    <a:lstStyle/>
                    <a:p>
                      <a:pPr algn="l" fontAlgn="b"/>
                      <a:r>
                        <a:rPr lang="en-US" sz="600" u="none" strike="noStrike">
                          <a:effectLst/>
                        </a:rPr>
                        <a:t>magnetometry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848952649"/>
                  </a:ext>
                </a:extLst>
              </a:tr>
              <a:tr h="132828">
                <a:tc>
                  <a:txBody>
                    <a:bodyPr/>
                    <a:lstStyle/>
                    <a:p>
                      <a:pPr algn="l" fontAlgn="b"/>
                      <a:r>
                        <a:rPr lang="en-US" sz="600" u="none" strike="noStrike">
                          <a:effectLst/>
                        </a:rPr>
                        <a:t>magnetic_field_x</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magnetometry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3326144930"/>
                  </a:ext>
                </a:extLst>
              </a:tr>
              <a:tr h="132828">
                <a:tc>
                  <a:txBody>
                    <a:bodyPr/>
                    <a:lstStyle/>
                    <a:p>
                      <a:pPr algn="l" fontAlgn="b"/>
                      <a:r>
                        <a:rPr lang="en-US" sz="600" u="none" strike="noStrike">
                          <a:effectLst/>
                        </a:rPr>
                        <a:t>magnetic_field_y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magnetometry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862676374"/>
                  </a:ext>
                </a:extLst>
              </a:tr>
              <a:tr h="132828">
                <a:tc>
                  <a:txBody>
                    <a:bodyPr/>
                    <a:lstStyle/>
                    <a:p>
                      <a:pPr algn="l" fontAlgn="b"/>
                      <a:r>
                        <a:rPr lang="en-US" sz="600" u="none" strike="noStrike">
                          <a:effectLst/>
                        </a:rPr>
                        <a:t>magnetic_field_z</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a:effectLst/>
                        </a:rPr>
                        <a:t>magnetometry</a:t>
                      </a:r>
                      <a:endParaRPr lang="en-US" sz="600" b="0" i="0" u="none" strike="noStrike">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2854754473"/>
                  </a:ext>
                </a:extLst>
              </a:tr>
              <a:tr h="132828">
                <a:tc>
                  <a:txBody>
                    <a:bodyPr/>
                    <a:lstStyle/>
                    <a:p>
                      <a:pPr algn="l" fontAlgn="b"/>
                      <a:r>
                        <a:rPr lang="en-US" sz="600" u="none" strike="noStrike">
                          <a:effectLst/>
                        </a:rPr>
                        <a:t>magnetic_susceptibility</a:t>
                      </a:r>
                      <a:endParaRPr lang="en-US" sz="600" b="0" i="0" u="none" strike="noStrike">
                        <a:solidFill>
                          <a:srgbClr val="000000"/>
                        </a:solidFill>
                        <a:effectLst/>
                        <a:latin typeface="Calibri" panose="020F0502020204030204" pitchFamily="34" charset="0"/>
                      </a:endParaRPr>
                    </a:p>
                  </a:txBody>
                  <a:tcPr marL="4903" marR="4903" marT="4903" marB="0" anchor="b"/>
                </a:tc>
                <a:tc>
                  <a:txBody>
                    <a:bodyPr/>
                    <a:lstStyle/>
                    <a:p>
                      <a:pPr algn="l" fontAlgn="b"/>
                      <a:r>
                        <a:rPr lang="en-US" sz="600" u="none" strike="noStrike" dirty="0">
                          <a:effectLst/>
                        </a:rPr>
                        <a:t>magnetometry</a:t>
                      </a:r>
                      <a:endParaRPr lang="en-US" sz="600" b="0" i="0" u="none" strike="noStrike" dirty="0">
                        <a:solidFill>
                          <a:srgbClr val="000000"/>
                        </a:solidFill>
                        <a:effectLst/>
                        <a:latin typeface="Calibri" panose="020F0502020204030204" pitchFamily="34" charset="0"/>
                      </a:endParaRPr>
                    </a:p>
                  </a:txBody>
                  <a:tcPr marL="4903" marR="4903" marT="4903" marB="0" anchor="b"/>
                </a:tc>
                <a:extLst>
                  <a:ext uri="{0D108BD9-81ED-4DB2-BD59-A6C34878D82A}">
                    <a16:rowId xmlns:a16="http://schemas.microsoft.com/office/drawing/2014/main" val="4104396101"/>
                  </a:ext>
                </a:extLst>
              </a:tr>
            </a:tbl>
          </a:graphicData>
        </a:graphic>
      </p:graphicFrame>
    </p:spTree>
    <p:extLst>
      <p:ext uri="{BB962C8B-B14F-4D97-AF65-F5344CB8AC3E}">
        <p14:creationId xmlns:p14="http://schemas.microsoft.com/office/powerpoint/2010/main" val="344239573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1EE95-B4AD-514A-4737-A4EE2D95F9FD}"/>
              </a:ext>
            </a:extLst>
          </p:cNvPr>
          <p:cNvSpPr>
            <a:spLocks noGrp="1"/>
          </p:cNvSpPr>
          <p:nvPr>
            <p:ph type="title"/>
          </p:nvPr>
        </p:nvSpPr>
        <p:spPr/>
        <p:txBody>
          <a:bodyPr/>
          <a:lstStyle/>
          <a:p>
            <a:r>
              <a:rPr lang="en-US" dirty="0"/>
              <a:t>Objective 2</a:t>
            </a:r>
          </a:p>
        </p:txBody>
      </p:sp>
      <p:sp>
        <p:nvSpPr>
          <p:cNvPr id="3" name="Content Placeholder 2">
            <a:extLst>
              <a:ext uri="{FF2B5EF4-FFF2-40B4-BE49-F238E27FC236}">
                <a16:creationId xmlns:a16="http://schemas.microsoft.com/office/drawing/2014/main" id="{75C96039-1E78-FA4B-ABBD-E57A5EF6A17A}"/>
              </a:ext>
            </a:extLst>
          </p:cNvPr>
          <p:cNvSpPr>
            <a:spLocks noGrp="1"/>
          </p:cNvSpPr>
          <p:nvPr>
            <p:ph idx="1"/>
          </p:nvPr>
        </p:nvSpPr>
        <p:spPr>
          <a:xfrm>
            <a:off x="244764" y="1953924"/>
            <a:ext cx="8229600" cy="4324350"/>
          </a:xfrm>
        </p:spPr>
        <p:txBody>
          <a:bodyPr/>
          <a:lstStyle/>
          <a:p>
            <a:r>
              <a:rPr lang="en-US" dirty="0"/>
              <a:t>Develop schema objects to support transfer of data acquisition observations (“raw data”)</a:t>
            </a:r>
          </a:p>
        </p:txBody>
      </p:sp>
    </p:spTree>
    <p:extLst>
      <p:ext uri="{BB962C8B-B14F-4D97-AF65-F5344CB8AC3E}">
        <p14:creationId xmlns:p14="http://schemas.microsoft.com/office/powerpoint/2010/main" val="355578696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CDC8CBA-E9FB-7B19-854B-D37707157E9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51494" y="637308"/>
            <a:ext cx="6992505" cy="6220691"/>
          </a:xfrm>
          <a:prstGeom prst="rect">
            <a:avLst/>
          </a:prstGeom>
        </p:spPr>
      </p:pic>
      <p:sp>
        <p:nvSpPr>
          <p:cNvPr id="2" name="Title 1">
            <a:extLst>
              <a:ext uri="{FF2B5EF4-FFF2-40B4-BE49-F238E27FC236}">
                <a16:creationId xmlns:a16="http://schemas.microsoft.com/office/drawing/2014/main" id="{621BC5A7-4477-35F3-9E20-601154D8D88F}"/>
              </a:ext>
            </a:extLst>
          </p:cNvPr>
          <p:cNvSpPr>
            <a:spLocks noGrp="1"/>
          </p:cNvSpPr>
          <p:nvPr>
            <p:ph type="title"/>
          </p:nvPr>
        </p:nvSpPr>
        <p:spPr>
          <a:xfrm>
            <a:off x="87747" y="424415"/>
            <a:ext cx="8197273" cy="344055"/>
          </a:xfrm>
        </p:spPr>
        <p:txBody>
          <a:bodyPr/>
          <a:lstStyle/>
          <a:p>
            <a:r>
              <a:rPr lang="en-US" sz="2400" dirty="0"/>
              <a:t>DIGGS Conceptual Model for Geophysics</a:t>
            </a:r>
          </a:p>
        </p:txBody>
      </p:sp>
    </p:spTree>
    <p:extLst>
      <p:ext uri="{BB962C8B-B14F-4D97-AF65-F5344CB8AC3E}">
        <p14:creationId xmlns:p14="http://schemas.microsoft.com/office/powerpoint/2010/main" val="136560452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AE1DE-226D-FE66-C0C8-B6B90F3F9777}"/>
              </a:ext>
            </a:extLst>
          </p:cNvPr>
          <p:cNvSpPr>
            <a:spLocks noGrp="1"/>
          </p:cNvSpPr>
          <p:nvPr>
            <p:ph type="title"/>
          </p:nvPr>
        </p:nvSpPr>
        <p:spPr>
          <a:xfrm>
            <a:off x="457200" y="365760"/>
            <a:ext cx="8229600" cy="1066800"/>
          </a:xfrm>
        </p:spPr>
        <p:txBody>
          <a:bodyPr/>
          <a:lstStyle/>
          <a:p>
            <a:r>
              <a:rPr lang="en-US" dirty="0"/>
              <a:t>How many specializations are needed?</a:t>
            </a:r>
          </a:p>
        </p:txBody>
      </p:sp>
      <p:sp>
        <p:nvSpPr>
          <p:cNvPr id="3" name="Content Placeholder 2">
            <a:extLst>
              <a:ext uri="{FF2B5EF4-FFF2-40B4-BE49-F238E27FC236}">
                <a16:creationId xmlns:a16="http://schemas.microsoft.com/office/drawing/2014/main" id="{00396C9B-0C69-42ED-B8DD-75973147D63A}"/>
              </a:ext>
            </a:extLst>
          </p:cNvPr>
          <p:cNvSpPr>
            <a:spLocks noGrp="1"/>
          </p:cNvSpPr>
          <p:nvPr>
            <p:ph idx="1"/>
          </p:nvPr>
        </p:nvSpPr>
        <p:spPr>
          <a:xfrm>
            <a:off x="457200" y="1266825"/>
            <a:ext cx="8229600" cy="4324350"/>
          </a:xfrm>
        </p:spPr>
        <p:txBody>
          <a:bodyPr/>
          <a:lstStyle/>
          <a:p>
            <a:r>
              <a:rPr lang="en-US" dirty="0"/>
              <a:t>One structure for every method/</a:t>
            </a:r>
            <a:r>
              <a:rPr lang="en-US" dirty="0" err="1"/>
              <a:t>submethod</a:t>
            </a:r>
            <a:r>
              <a:rPr lang="en-US" dirty="0"/>
              <a:t>?</a:t>
            </a:r>
          </a:p>
          <a:p>
            <a:pPr lvl="1"/>
            <a:r>
              <a:rPr lang="en-US" dirty="0"/>
              <a:t>Want to avoid if possible</a:t>
            </a:r>
          </a:p>
          <a:p>
            <a:r>
              <a:rPr lang="en-US" dirty="0"/>
              <a:t>Two major subdivisions?</a:t>
            </a:r>
          </a:p>
          <a:p>
            <a:pPr lvl="1"/>
            <a:r>
              <a:rPr lang="en-US" dirty="0"/>
              <a:t>Active vs. Passive Methods</a:t>
            </a:r>
          </a:p>
          <a:p>
            <a:r>
              <a:rPr lang="en-US" dirty="0"/>
              <a:t>Possible approach</a:t>
            </a:r>
          </a:p>
          <a:p>
            <a:pPr lvl="1"/>
            <a:r>
              <a:rPr lang="en-US" dirty="0"/>
              <a:t>Bin entire suite of considered methods into these two categories</a:t>
            </a:r>
          </a:p>
          <a:p>
            <a:pPr lvl="1"/>
            <a:r>
              <a:rPr lang="en-US" dirty="0"/>
              <a:t>Select 2-3 disparate methods in each group</a:t>
            </a:r>
          </a:p>
          <a:p>
            <a:pPr lvl="1"/>
            <a:r>
              <a:rPr lang="en-US" dirty="0"/>
              <a:t>Develop structure for each method</a:t>
            </a:r>
          </a:p>
          <a:p>
            <a:pPr lvl="1"/>
            <a:r>
              <a:rPr lang="en-US" dirty="0"/>
              <a:t>Merge commonalities to reduce number of structures.</a:t>
            </a:r>
          </a:p>
        </p:txBody>
      </p:sp>
    </p:spTree>
    <p:extLst>
      <p:ext uri="{BB962C8B-B14F-4D97-AF65-F5344CB8AC3E}">
        <p14:creationId xmlns:p14="http://schemas.microsoft.com/office/powerpoint/2010/main" val="113430026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AE1DE-226D-FE66-C0C8-B6B90F3F9777}"/>
              </a:ext>
            </a:extLst>
          </p:cNvPr>
          <p:cNvSpPr>
            <a:spLocks noGrp="1"/>
          </p:cNvSpPr>
          <p:nvPr>
            <p:ph type="title"/>
          </p:nvPr>
        </p:nvSpPr>
        <p:spPr>
          <a:xfrm>
            <a:off x="457200" y="365760"/>
            <a:ext cx="8229600" cy="1066800"/>
          </a:xfrm>
        </p:spPr>
        <p:txBody>
          <a:bodyPr/>
          <a:lstStyle/>
          <a:p>
            <a:r>
              <a:rPr lang="en-US" dirty="0"/>
              <a:t>Fundamental Question	</a:t>
            </a:r>
          </a:p>
        </p:txBody>
      </p:sp>
      <p:sp>
        <p:nvSpPr>
          <p:cNvPr id="3" name="Content Placeholder 2">
            <a:extLst>
              <a:ext uri="{FF2B5EF4-FFF2-40B4-BE49-F238E27FC236}">
                <a16:creationId xmlns:a16="http://schemas.microsoft.com/office/drawing/2014/main" id="{00396C9B-0C69-42ED-B8DD-75973147D63A}"/>
              </a:ext>
            </a:extLst>
          </p:cNvPr>
          <p:cNvSpPr>
            <a:spLocks noGrp="1"/>
          </p:cNvSpPr>
          <p:nvPr>
            <p:ph idx="1"/>
          </p:nvPr>
        </p:nvSpPr>
        <p:spPr>
          <a:xfrm>
            <a:off x="457200" y="1266825"/>
            <a:ext cx="8229600" cy="4324350"/>
          </a:xfrm>
        </p:spPr>
        <p:txBody>
          <a:bodyPr/>
          <a:lstStyle/>
          <a:p>
            <a:r>
              <a:rPr lang="en-US" dirty="0"/>
              <a:t>How much of the “raw data” should be exposed explicitly in DIGGS xml, and what should be left to transfer via external files?</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borehole log</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electrical resistivity</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frequency domain EM</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gravity</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ground penetrating radar </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induced polarization</a:t>
            </a:r>
          </a:p>
          <a:p>
            <a:pPr marL="342900" marR="0" lvl="0" indent="-342900">
              <a:spcBef>
                <a:spcPts val="0"/>
              </a:spcBef>
              <a:spcAft>
                <a:spcPts val="0"/>
              </a:spcAft>
              <a:buFont typeface="Symbol" pitchFamily="2" charset="2"/>
              <a:buChar char=""/>
            </a:pPr>
            <a:r>
              <a:rPr lang="en-US" sz="1800" dirty="0" err="1">
                <a:effectLst/>
                <a:latin typeface="Times New Roman" panose="02020603050405020304" pitchFamily="18" charset="0"/>
                <a:ea typeface="Times New Roman" panose="02020603050405020304" pitchFamily="18" charset="0"/>
              </a:rPr>
              <a:t>magnetotellurics</a:t>
            </a:r>
            <a:r>
              <a:rPr lang="en-US" sz="1800" dirty="0">
                <a:effectLst/>
                <a:latin typeface="Times New Roman" panose="02020603050405020304" pitchFamily="18" charset="0"/>
                <a:ea typeface="Times New Roman" panose="02020603050405020304" pitchFamily="18" charset="0"/>
              </a:rPr>
              <a:t> </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magnetometry</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MASW - active</a:t>
            </a:r>
          </a:p>
          <a:p>
            <a:pPr lvl="1"/>
            <a:endParaRPr lang="en-US" dirty="0"/>
          </a:p>
        </p:txBody>
      </p:sp>
      <p:sp>
        <p:nvSpPr>
          <p:cNvPr id="4" name="TextBox 3">
            <a:extLst>
              <a:ext uri="{FF2B5EF4-FFF2-40B4-BE49-F238E27FC236}">
                <a16:creationId xmlns:a16="http://schemas.microsoft.com/office/drawing/2014/main" id="{5F0F2B89-B304-4E41-E4B9-240578D4D9CE}"/>
              </a:ext>
            </a:extLst>
          </p:cNvPr>
          <p:cNvSpPr txBox="1"/>
          <p:nvPr/>
        </p:nvSpPr>
        <p:spPr>
          <a:xfrm>
            <a:off x="4714781" y="2545080"/>
            <a:ext cx="3095719" cy="2862322"/>
          </a:xfrm>
          <a:prstGeom prst="rect">
            <a:avLst/>
          </a:prstGeom>
          <a:noFill/>
        </p:spPr>
        <p:txBody>
          <a:bodyPr wrap="none" rtlCol="0">
            <a:spAutoFit/>
          </a:bodyPr>
          <a:lstStyle/>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MASW - passive</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nuclear magnetic resonance</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radiometric</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seismic reflection</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seismic refraction</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self potential</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time-domain EM</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very long frequency EM</a:t>
            </a:r>
          </a:p>
          <a:p>
            <a:pPr marL="342900" marR="0" lvl="0" indent="-342900">
              <a:spcBef>
                <a:spcPts val="0"/>
              </a:spcBef>
              <a:spcAft>
                <a:spcPts val="0"/>
              </a:spcAft>
              <a:buFont typeface="Symbol" pitchFamily="2" charset="2"/>
              <a:buChar char=""/>
            </a:pPr>
            <a:r>
              <a:rPr lang="en-US" sz="1800" dirty="0">
                <a:effectLst/>
                <a:latin typeface="Times New Roman" panose="02020603050405020304" pitchFamily="18" charset="0"/>
                <a:ea typeface="Times New Roman" panose="02020603050405020304" pitchFamily="18" charset="0"/>
              </a:rPr>
              <a:t>wireline log</a:t>
            </a:r>
          </a:p>
          <a:p>
            <a:endParaRPr lang="en-US" dirty="0"/>
          </a:p>
        </p:txBody>
      </p:sp>
    </p:spTree>
    <p:extLst>
      <p:ext uri="{BB962C8B-B14F-4D97-AF65-F5344CB8AC3E}">
        <p14:creationId xmlns:p14="http://schemas.microsoft.com/office/powerpoint/2010/main" val="46238816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1EE95-B4AD-514A-4737-A4EE2D95F9FD}"/>
              </a:ext>
            </a:extLst>
          </p:cNvPr>
          <p:cNvSpPr>
            <a:spLocks noGrp="1"/>
          </p:cNvSpPr>
          <p:nvPr>
            <p:ph type="title"/>
          </p:nvPr>
        </p:nvSpPr>
        <p:spPr/>
        <p:txBody>
          <a:bodyPr/>
          <a:lstStyle/>
          <a:p>
            <a:r>
              <a:rPr lang="en-US" dirty="0"/>
              <a:t>Objective 3</a:t>
            </a:r>
          </a:p>
        </p:txBody>
      </p:sp>
      <p:sp>
        <p:nvSpPr>
          <p:cNvPr id="3" name="Content Placeholder 2">
            <a:extLst>
              <a:ext uri="{FF2B5EF4-FFF2-40B4-BE49-F238E27FC236}">
                <a16:creationId xmlns:a16="http://schemas.microsoft.com/office/drawing/2014/main" id="{75C96039-1E78-FA4B-ABBD-E57A5EF6A17A}"/>
              </a:ext>
            </a:extLst>
          </p:cNvPr>
          <p:cNvSpPr>
            <a:spLocks noGrp="1"/>
          </p:cNvSpPr>
          <p:nvPr>
            <p:ph idx="1"/>
          </p:nvPr>
        </p:nvSpPr>
        <p:spPr>
          <a:xfrm>
            <a:off x="244764" y="1953924"/>
            <a:ext cx="8229600" cy="4324350"/>
          </a:xfrm>
        </p:spPr>
        <p:txBody>
          <a:bodyPr/>
          <a:lstStyle/>
          <a:p>
            <a:r>
              <a:rPr lang="en-US" dirty="0"/>
              <a:t>Develop metadata objects to support transfer of external large files</a:t>
            </a:r>
          </a:p>
          <a:p>
            <a:endParaRPr lang="en-US" dirty="0"/>
          </a:p>
          <a:p>
            <a:pPr lvl="1"/>
            <a:r>
              <a:rPr lang="en-US" dirty="0"/>
              <a:t>Are there ”standard” formats that can be referenced/supported</a:t>
            </a:r>
          </a:p>
          <a:p>
            <a:pPr lvl="1"/>
            <a:endParaRPr lang="en-US" dirty="0"/>
          </a:p>
          <a:p>
            <a:pPr lvl="1"/>
            <a:r>
              <a:rPr lang="en-US" dirty="0"/>
              <a:t>Can Seg-Y be used for universal binary transfer?</a:t>
            </a:r>
          </a:p>
          <a:p>
            <a:pPr lvl="1"/>
            <a:endParaRPr lang="en-US" dirty="0"/>
          </a:p>
        </p:txBody>
      </p:sp>
    </p:spTree>
    <p:extLst>
      <p:ext uri="{BB962C8B-B14F-4D97-AF65-F5344CB8AC3E}">
        <p14:creationId xmlns:p14="http://schemas.microsoft.com/office/powerpoint/2010/main" val="1416854297"/>
      </p:ext>
    </p:extLst>
  </p:cSld>
  <p:clrMapOvr>
    <a:masterClrMapping/>
  </p:clrMapOvr>
  <p:transition>
    <p:fade/>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Urban">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15952</TotalTime>
  <Words>1955</Words>
  <Application>Microsoft Macintosh PowerPoint</Application>
  <PresentationFormat>On-screen Show (4:3)</PresentationFormat>
  <Paragraphs>338</Paragraphs>
  <Slides>14</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Calibri (Body)</vt:lpstr>
      <vt:lpstr>Georgia</vt:lpstr>
      <vt:lpstr>Symbol</vt:lpstr>
      <vt:lpstr>Times New Roman</vt:lpstr>
      <vt:lpstr>Verdana</vt:lpstr>
      <vt:lpstr>Wingdings 2</vt:lpstr>
      <vt:lpstr>Urban</vt:lpstr>
      <vt:lpstr>DIGGS Schema Extensions: Geophysical Surveys (Phase 2)</vt:lpstr>
      <vt:lpstr>Objective 1</vt:lpstr>
      <vt:lpstr>PowerPoint Presentation</vt:lpstr>
      <vt:lpstr>PowerPoint Presentation</vt:lpstr>
      <vt:lpstr>Objective 2</vt:lpstr>
      <vt:lpstr>DIGGS Conceptual Model for Geophysics</vt:lpstr>
      <vt:lpstr>How many specializations are needed?</vt:lpstr>
      <vt:lpstr>Fundamental Question </vt:lpstr>
      <vt:lpstr>Objective 3</vt:lpstr>
      <vt:lpstr>Objective 4</vt:lpstr>
      <vt:lpstr>PowerPoint Presentation</vt:lpstr>
      <vt:lpstr>PowerPoint Presentation</vt:lpstr>
      <vt:lpstr>Objective 5</vt:lpstr>
      <vt:lpstr>Organizational Stuff</vt:lpstr>
    </vt:vector>
  </TitlesOfParts>
  <Company>Caltrans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DIGGS</dc:title>
  <dc:creator>Loren Turner</dc:creator>
  <cp:lastModifiedBy>Ponti, Daniel J</cp:lastModifiedBy>
  <cp:revision>288</cp:revision>
  <dcterms:created xsi:type="dcterms:W3CDTF">2008-10-17T22:05:08Z</dcterms:created>
  <dcterms:modified xsi:type="dcterms:W3CDTF">2023-01-18T08:01:54Z</dcterms:modified>
</cp:coreProperties>
</file>

<file path=docProps/thumbnail.jpeg>
</file>